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64" r:id="rId3"/>
    <p:sldId id="258" r:id="rId4"/>
    <p:sldId id="265" r:id="rId5"/>
    <p:sldId id="268" r:id="rId6"/>
    <p:sldId id="270" r:id="rId7"/>
    <p:sldId id="269" r:id="rId8"/>
    <p:sldId id="259" r:id="rId9"/>
    <p:sldId id="272" r:id="rId10"/>
    <p:sldId id="271" r:id="rId11"/>
    <p:sldId id="284" r:id="rId12"/>
    <p:sldId id="292" r:id="rId13"/>
    <p:sldId id="293" r:id="rId14"/>
    <p:sldId id="294" r:id="rId15"/>
    <p:sldId id="274" r:id="rId16"/>
    <p:sldId id="275" r:id="rId17"/>
    <p:sldId id="295" r:id="rId18"/>
    <p:sldId id="276" r:id="rId19"/>
    <p:sldId id="296" r:id="rId20"/>
    <p:sldId id="278" r:id="rId21"/>
    <p:sldId id="280" r:id="rId22"/>
    <p:sldId id="289" r:id="rId23"/>
    <p:sldId id="290" r:id="rId24"/>
    <p:sldId id="291" r:id="rId25"/>
    <p:sldId id="281" r:id="rId26"/>
    <p:sldId id="277" r:id="rId27"/>
    <p:sldId id="297" r:id="rId28"/>
    <p:sldId id="298" r:id="rId29"/>
    <p:sldId id="299" r:id="rId30"/>
    <p:sldId id="282" r:id="rId31"/>
    <p:sldId id="283" r:id="rId32"/>
    <p:sldId id="300" r:id="rId33"/>
    <p:sldId id="301" r:id="rId34"/>
    <p:sldId id="302" r:id="rId35"/>
    <p:sldId id="260" r:id="rId36"/>
    <p:sldId id="303" r:id="rId37"/>
    <p:sldId id="304" r:id="rId38"/>
    <p:sldId id="286" r:id="rId39"/>
    <p:sldId id="285" r:id="rId40"/>
    <p:sldId id="266" r:id="rId41"/>
    <p:sldId id="287" r:id="rId42"/>
    <p:sldId id="306" r:id="rId43"/>
    <p:sldId id="307" r:id="rId44"/>
    <p:sldId id="261" r:id="rId45"/>
    <p:sldId id="308" r:id="rId46"/>
    <p:sldId id="288" r:id="rId47"/>
    <p:sldId id="263" r:id="rId4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6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68AC"/>
    <a:srgbClr val="06BEE1"/>
    <a:srgbClr val="FFC000"/>
    <a:srgbClr val="03256C"/>
    <a:srgbClr val="E6E6E6"/>
    <a:srgbClr val="2541B2"/>
    <a:srgbClr val="008EC0"/>
    <a:srgbClr val="00B0F0"/>
    <a:srgbClr val="CCECFF"/>
    <a:srgbClr val="2626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75" autoAdjust="0"/>
    <p:restoredTop sz="94660"/>
  </p:normalViewPr>
  <p:slideViewPr>
    <p:cSldViewPr snapToGrid="0" showGuides="1">
      <p:cViewPr varScale="1">
        <p:scale>
          <a:sx n="86" d="100"/>
          <a:sy n="86" d="100"/>
        </p:scale>
        <p:origin x="816" y="67"/>
      </p:cViewPr>
      <p:guideLst>
        <p:guide orient="horz" pos="2364"/>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CCB478-FE5B-48B8-ACE8-D9B869B7EB7A}" type="datetimeFigureOut">
              <a:rPr lang="zh-CN" altLang="en-US" smtClean="0"/>
              <a:t>2019/4/11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E7A46C-FDAB-43AD-9F50-247EFE04A74C}" type="slidenum">
              <a:rPr lang="zh-CN" altLang="en-US" smtClean="0"/>
              <a:t>‹#›</a:t>
            </a:fld>
            <a:endParaRPr lang="zh-CN" altLang="en-US"/>
          </a:p>
        </p:txBody>
      </p:sp>
    </p:spTree>
    <p:extLst>
      <p:ext uri="{BB962C8B-B14F-4D97-AF65-F5344CB8AC3E}">
        <p14:creationId xmlns:p14="http://schemas.microsoft.com/office/powerpoint/2010/main" val="1754183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grpSp>
        <p:nvGrpSpPr>
          <p:cNvPr id="2" name="组 1">
            <a:extLst>
              <a:ext uri="{FF2B5EF4-FFF2-40B4-BE49-F238E27FC236}">
                <a16:creationId xmlns:a16="http://schemas.microsoft.com/office/drawing/2014/main" id="{2F25FEFE-41EA-4491-8303-524E6464A8FA}"/>
              </a:ext>
            </a:extLst>
          </p:cNvPr>
          <p:cNvGrpSpPr/>
          <p:nvPr userDrawn="1"/>
        </p:nvGrpSpPr>
        <p:grpSpPr>
          <a:xfrm>
            <a:off x="-29498" y="2418736"/>
            <a:ext cx="8876095" cy="4468761"/>
            <a:chOff x="1" y="225424"/>
            <a:chExt cx="6111807" cy="3073520"/>
          </a:xfrm>
        </p:grpSpPr>
        <p:sp>
          <p:nvSpPr>
            <p:cNvPr id="3" name="矩形 8">
              <a:extLst>
                <a:ext uri="{FF2B5EF4-FFF2-40B4-BE49-F238E27FC236}">
                  <a16:creationId xmlns:a16="http://schemas.microsoft.com/office/drawing/2014/main" id="{227FE22A-F958-4118-8FFB-375D1B17FBCB}"/>
                </a:ext>
              </a:extLst>
            </p:cNvPr>
            <p:cNvSpPr/>
            <p:nvPr userDrawn="1"/>
          </p:nvSpPr>
          <p:spPr>
            <a:xfrm>
              <a:off x="3858" y="1838501"/>
              <a:ext cx="6107950" cy="1457159"/>
            </a:xfrm>
            <a:custGeom>
              <a:avLst/>
              <a:gdLst/>
              <a:ahLst/>
              <a:cxnLst/>
              <a:rect l="l" t="t" r="r" b="b"/>
              <a:pathLst>
                <a:path w="3758087" h="896558">
                  <a:moveTo>
                    <a:pt x="680678" y="472"/>
                  </a:moveTo>
                  <a:cubicBezTo>
                    <a:pt x="785010" y="4055"/>
                    <a:pt x="890363" y="28152"/>
                    <a:pt x="991013" y="74859"/>
                  </a:cubicBezTo>
                  <a:cubicBezTo>
                    <a:pt x="1141990" y="144920"/>
                    <a:pt x="1260948" y="255903"/>
                    <a:pt x="1340819" y="388495"/>
                  </a:cubicBezTo>
                  <a:lnTo>
                    <a:pt x="1340897" y="388658"/>
                  </a:lnTo>
                  <a:lnTo>
                    <a:pt x="1361522" y="373333"/>
                  </a:lnTo>
                  <a:cubicBezTo>
                    <a:pt x="1497483" y="291433"/>
                    <a:pt x="1670374" y="276335"/>
                    <a:pt x="1825187" y="348176"/>
                  </a:cubicBezTo>
                  <a:lnTo>
                    <a:pt x="1884436" y="383286"/>
                  </a:lnTo>
                  <a:lnTo>
                    <a:pt x="1941443" y="320279"/>
                  </a:lnTo>
                  <a:cubicBezTo>
                    <a:pt x="2084229" y="190902"/>
                    <a:pt x="2296038" y="151918"/>
                    <a:pt x="2481813" y="238128"/>
                  </a:cubicBezTo>
                  <a:cubicBezTo>
                    <a:pt x="2667588" y="324337"/>
                    <a:pt x="2774567" y="511253"/>
                    <a:pt x="2767953" y="703823"/>
                  </a:cubicBezTo>
                  <a:lnTo>
                    <a:pt x="2764077" y="732687"/>
                  </a:lnTo>
                  <a:lnTo>
                    <a:pt x="2788901" y="726206"/>
                  </a:lnTo>
                  <a:cubicBezTo>
                    <a:pt x="2882924" y="711064"/>
                    <a:pt x="2982319" y="722871"/>
                    <a:pt x="3075207" y="765975"/>
                  </a:cubicBezTo>
                  <a:lnTo>
                    <a:pt x="3122055" y="793736"/>
                  </a:lnTo>
                  <a:lnTo>
                    <a:pt x="3125558" y="791133"/>
                  </a:lnTo>
                  <a:cubicBezTo>
                    <a:pt x="3261518" y="709234"/>
                    <a:pt x="3434409" y="694136"/>
                    <a:pt x="3589222" y="765976"/>
                  </a:cubicBezTo>
                  <a:cubicBezTo>
                    <a:pt x="3651147" y="794712"/>
                    <a:pt x="3704317" y="834639"/>
                    <a:pt x="3747443" y="882234"/>
                  </a:cubicBezTo>
                  <a:lnTo>
                    <a:pt x="3758087" y="896558"/>
                  </a:lnTo>
                  <a:lnTo>
                    <a:pt x="0" y="896558"/>
                  </a:lnTo>
                  <a:lnTo>
                    <a:pt x="0" y="107791"/>
                  </a:lnTo>
                  <a:lnTo>
                    <a:pt x="11496" y="109335"/>
                  </a:lnTo>
                  <a:cubicBezTo>
                    <a:pt x="25965" y="112763"/>
                    <a:pt x="40305" y="117692"/>
                    <a:pt x="54318" y="124194"/>
                  </a:cubicBezTo>
                  <a:cubicBezTo>
                    <a:pt x="82343" y="137200"/>
                    <a:pt x="106407" y="155269"/>
                    <a:pt x="125925" y="176810"/>
                  </a:cubicBezTo>
                  <a:lnTo>
                    <a:pt x="136342" y="190830"/>
                  </a:lnTo>
                  <a:lnTo>
                    <a:pt x="237386" y="115750"/>
                  </a:lnTo>
                  <a:cubicBezTo>
                    <a:pt x="369979" y="35879"/>
                    <a:pt x="524179" y="-4904"/>
                    <a:pt x="680678" y="472"/>
                  </a:cubicBezTo>
                  <a:close/>
                </a:path>
              </a:pathLst>
            </a:custGeom>
            <a:solidFill>
              <a:schemeClr val="accent5">
                <a:lumMod val="20000"/>
                <a:lumOff val="80000"/>
                <a:alpha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4" name="矩形 8">
              <a:extLst>
                <a:ext uri="{FF2B5EF4-FFF2-40B4-BE49-F238E27FC236}">
                  <a16:creationId xmlns:a16="http://schemas.microsoft.com/office/drawing/2014/main" id="{3DD049D5-83F9-4F52-BD6C-A05BDEBCA52F}"/>
                </a:ext>
              </a:extLst>
            </p:cNvPr>
            <p:cNvSpPr/>
            <p:nvPr userDrawn="1"/>
          </p:nvSpPr>
          <p:spPr>
            <a:xfrm>
              <a:off x="1" y="2354187"/>
              <a:ext cx="3960122" cy="944757"/>
            </a:xfrm>
            <a:custGeom>
              <a:avLst/>
              <a:gdLst/>
              <a:ahLst/>
              <a:cxnLst/>
              <a:rect l="l" t="t" r="r" b="b"/>
              <a:pathLst>
                <a:path w="3758087" h="896558">
                  <a:moveTo>
                    <a:pt x="680678" y="472"/>
                  </a:moveTo>
                  <a:cubicBezTo>
                    <a:pt x="785010" y="4055"/>
                    <a:pt x="890363" y="28152"/>
                    <a:pt x="991013" y="74859"/>
                  </a:cubicBezTo>
                  <a:cubicBezTo>
                    <a:pt x="1141990" y="144920"/>
                    <a:pt x="1260948" y="255903"/>
                    <a:pt x="1340819" y="388495"/>
                  </a:cubicBezTo>
                  <a:lnTo>
                    <a:pt x="1340897" y="388658"/>
                  </a:lnTo>
                  <a:lnTo>
                    <a:pt x="1361522" y="373333"/>
                  </a:lnTo>
                  <a:cubicBezTo>
                    <a:pt x="1497483" y="291433"/>
                    <a:pt x="1670374" y="276335"/>
                    <a:pt x="1825187" y="348176"/>
                  </a:cubicBezTo>
                  <a:lnTo>
                    <a:pt x="1884436" y="383286"/>
                  </a:lnTo>
                  <a:lnTo>
                    <a:pt x="1941443" y="320279"/>
                  </a:lnTo>
                  <a:cubicBezTo>
                    <a:pt x="2084229" y="190902"/>
                    <a:pt x="2296038" y="151918"/>
                    <a:pt x="2481813" y="238128"/>
                  </a:cubicBezTo>
                  <a:cubicBezTo>
                    <a:pt x="2667588" y="324337"/>
                    <a:pt x="2774567" y="511253"/>
                    <a:pt x="2767953" y="703823"/>
                  </a:cubicBezTo>
                  <a:lnTo>
                    <a:pt x="2764077" y="732687"/>
                  </a:lnTo>
                  <a:lnTo>
                    <a:pt x="2788901" y="726206"/>
                  </a:lnTo>
                  <a:cubicBezTo>
                    <a:pt x="2882924" y="711064"/>
                    <a:pt x="2982319" y="722871"/>
                    <a:pt x="3075207" y="765975"/>
                  </a:cubicBezTo>
                  <a:lnTo>
                    <a:pt x="3122055" y="793736"/>
                  </a:lnTo>
                  <a:lnTo>
                    <a:pt x="3125558" y="791133"/>
                  </a:lnTo>
                  <a:cubicBezTo>
                    <a:pt x="3261518" y="709234"/>
                    <a:pt x="3434409" y="694136"/>
                    <a:pt x="3589222" y="765976"/>
                  </a:cubicBezTo>
                  <a:cubicBezTo>
                    <a:pt x="3651147" y="794712"/>
                    <a:pt x="3704317" y="834639"/>
                    <a:pt x="3747443" y="882234"/>
                  </a:cubicBezTo>
                  <a:lnTo>
                    <a:pt x="3758087" y="896558"/>
                  </a:lnTo>
                  <a:lnTo>
                    <a:pt x="0" y="896558"/>
                  </a:lnTo>
                  <a:lnTo>
                    <a:pt x="0" y="107791"/>
                  </a:lnTo>
                  <a:lnTo>
                    <a:pt x="11496" y="109335"/>
                  </a:lnTo>
                  <a:cubicBezTo>
                    <a:pt x="25965" y="112763"/>
                    <a:pt x="40305" y="117692"/>
                    <a:pt x="54318" y="124194"/>
                  </a:cubicBezTo>
                  <a:cubicBezTo>
                    <a:pt x="82343" y="137200"/>
                    <a:pt x="106407" y="155269"/>
                    <a:pt x="125925" y="176810"/>
                  </a:cubicBezTo>
                  <a:lnTo>
                    <a:pt x="136342" y="190830"/>
                  </a:lnTo>
                  <a:lnTo>
                    <a:pt x="237386" y="115750"/>
                  </a:lnTo>
                  <a:cubicBezTo>
                    <a:pt x="369979" y="35879"/>
                    <a:pt x="524179" y="-4904"/>
                    <a:pt x="680678" y="472"/>
                  </a:cubicBezTo>
                  <a:close/>
                </a:path>
              </a:pathLst>
            </a:custGeom>
            <a:solidFill>
              <a:schemeClr val="accent5">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dirty="0"/>
            </a:p>
          </p:txBody>
        </p:sp>
        <p:sp>
          <p:nvSpPr>
            <p:cNvPr id="5" name="椭圆 4">
              <a:extLst>
                <a:ext uri="{FF2B5EF4-FFF2-40B4-BE49-F238E27FC236}">
                  <a16:creationId xmlns:a16="http://schemas.microsoft.com/office/drawing/2014/main" id="{7FF00982-C3A8-45CB-B2DB-5707D39D751E}"/>
                </a:ext>
              </a:extLst>
            </p:cNvPr>
            <p:cNvSpPr/>
            <p:nvPr userDrawn="1"/>
          </p:nvSpPr>
          <p:spPr>
            <a:xfrm>
              <a:off x="158758" y="661402"/>
              <a:ext cx="857845" cy="857845"/>
            </a:xfrm>
            <a:prstGeom prst="ellipse">
              <a:avLst/>
            </a:prstGeom>
            <a:solidFill>
              <a:srgbClr val="4BACC6">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6" name="椭圆 5">
              <a:extLst>
                <a:ext uri="{FF2B5EF4-FFF2-40B4-BE49-F238E27FC236}">
                  <a16:creationId xmlns:a16="http://schemas.microsoft.com/office/drawing/2014/main" id="{F6F5A72A-D7AD-479C-B125-C85E7AC59D20}"/>
                </a:ext>
              </a:extLst>
            </p:cNvPr>
            <p:cNvSpPr/>
            <p:nvPr userDrawn="1"/>
          </p:nvSpPr>
          <p:spPr>
            <a:xfrm>
              <a:off x="2398442" y="807826"/>
              <a:ext cx="1085406" cy="1085406"/>
            </a:xfrm>
            <a:prstGeom prst="ellipse">
              <a:avLst/>
            </a:prstGeom>
            <a:solidFill>
              <a:schemeClr val="accent5">
                <a:lumMod val="40000"/>
                <a:lumOff val="6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7" name="椭圆 6">
              <a:extLst>
                <a:ext uri="{FF2B5EF4-FFF2-40B4-BE49-F238E27FC236}">
                  <a16:creationId xmlns:a16="http://schemas.microsoft.com/office/drawing/2014/main" id="{A0DEE64C-3BA2-4FAF-AD8D-FF90F3C892EA}"/>
                </a:ext>
              </a:extLst>
            </p:cNvPr>
            <p:cNvSpPr/>
            <p:nvPr userDrawn="1"/>
          </p:nvSpPr>
          <p:spPr>
            <a:xfrm>
              <a:off x="803529" y="647554"/>
              <a:ext cx="542703" cy="542703"/>
            </a:xfrm>
            <a:prstGeom prst="ellipse">
              <a:avLst/>
            </a:prstGeom>
            <a:solidFill>
              <a:schemeClr val="accent5">
                <a:lumMod val="40000"/>
                <a:lumOff val="6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8" name="椭圆 7">
              <a:extLst>
                <a:ext uri="{FF2B5EF4-FFF2-40B4-BE49-F238E27FC236}">
                  <a16:creationId xmlns:a16="http://schemas.microsoft.com/office/drawing/2014/main" id="{32F443E2-77BC-4F7E-9CB2-3879B8520BB6}"/>
                </a:ext>
              </a:extLst>
            </p:cNvPr>
            <p:cNvSpPr/>
            <p:nvPr userDrawn="1"/>
          </p:nvSpPr>
          <p:spPr>
            <a:xfrm>
              <a:off x="663977" y="225424"/>
              <a:ext cx="347268" cy="347268"/>
            </a:xfrm>
            <a:prstGeom prst="ellipse">
              <a:avLst/>
            </a:prstGeom>
            <a:solidFill>
              <a:schemeClr val="accent5">
                <a:lumMod val="40000"/>
                <a:lumOff val="6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9" name="椭圆 8">
              <a:extLst>
                <a:ext uri="{FF2B5EF4-FFF2-40B4-BE49-F238E27FC236}">
                  <a16:creationId xmlns:a16="http://schemas.microsoft.com/office/drawing/2014/main" id="{6C2B5A14-16A6-4687-9114-9FED8EA79102}"/>
                </a:ext>
              </a:extLst>
            </p:cNvPr>
            <p:cNvSpPr/>
            <p:nvPr userDrawn="1"/>
          </p:nvSpPr>
          <p:spPr>
            <a:xfrm>
              <a:off x="3588713" y="1664867"/>
              <a:ext cx="347268" cy="347268"/>
            </a:xfrm>
            <a:prstGeom prst="ellipse">
              <a:avLst/>
            </a:prstGeom>
            <a:solidFill>
              <a:schemeClr val="accent5">
                <a:lumMod val="40000"/>
                <a:lumOff val="6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10" name="椭圆 9">
              <a:extLst>
                <a:ext uri="{FF2B5EF4-FFF2-40B4-BE49-F238E27FC236}">
                  <a16:creationId xmlns:a16="http://schemas.microsoft.com/office/drawing/2014/main" id="{BAF7395D-CE27-49D8-A483-3046DB15CEAF}"/>
                </a:ext>
              </a:extLst>
            </p:cNvPr>
            <p:cNvSpPr/>
            <p:nvPr userDrawn="1"/>
          </p:nvSpPr>
          <p:spPr>
            <a:xfrm>
              <a:off x="2315845" y="563479"/>
              <a:ext cx="551171" cy="551171"/>
            </a:xfrm>
            <a:prstGeom prst="ellipse">
              <a:avLst/>
            </a:prstGeom>
            <a:solidFill>
              <a:srgbClr val="4BACC6">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a:p>
          </p:txBody>
        </p:sp>
      </p:grpSp>
      <p:grpSp>
        <p:nvGrpSpPr>
          <p:cNvPr id="20" name="组 1">
            <a:extLst>
              <a:ext uri="{FF2B5EF4-FFF2-40B4-BE49-F238E27FC236}">
                <a16:creationId xmlns:a16="http://schemas.microsoft.com/office/drawing/2014/main" id="{6E26EDDC-30E5-4A7C-ADD4-8124A3D7EE76}"/>
              </a:ext>
            </a:extLst>
          </p:cNvPr>
          <p:cNvGrpSpPr/>
          <p:nvPr userDrawn="1"/>
        </p:nvGrpSpPr>
        <p:grpSpPr>
          <a:xfrm rot="10800000">
            <a:off x="6843251" y="-83367"/>
            <a:ext cx="5348748" cy="2692882"/>
            <a:chOff x="1" y="225424"/>
            <a:chExt cx="6111807" cy="3073520"/>
          </a:xfrm>
        </p:grpSpPr>
        <p:sp>
          <p:nvSpPr>
            <p:cNvPr id="21" name="矩形 8">
              <a:extLst>
                <a:ext uri="{FF2B5EF4-FFF2-40B4-BE49-F238E27FC236}">
                  <a16:creationId xmlns:a16="http://schemas.microsoft.com/office/drawing/2014/main" id="{A8988F83-D5F5-4E18-BCEE-4FF0C50F1D73}"/>
                </a:ext>
              </a:extLst>
            </p:cNvPr>
            <p:cNvSpPr/>
            <p:nvPr userDrawn="1"/>
          </p:nvSpPr>
          <p:spPr>
            <a:xfrm>
              <a:off x="3858" y="1838501"/>
              <a:ext cx="6107950" cy="1457159"/>
            </a:xfrm>
            <a:custGeom>
              <a:avLst/>
              <a:gdLst/>
              <a:ahLst/>
              <a:cxnLst/>
              <a:rect l="l" t="t" r="r" b="b"/>
              <a:pathLst>
                <a:path w="3758087" h="896558">
                  <a:moveTo>
                    <a:pt x="680678" y="472"/>
                  </a:moveTo>
                  <a:cubicBezTo>
                    <a:pt x="785010" y="4055"/>
                    <a:pt x="890363" y="28152"/>
                    <a:pt x="991013" y="74859"/>
                  </a:cubicBezTo>
                  <a:cubicBezTo>
                    <a:pt x="1141990" y="144920"/>
                    <a:pt x="1260948" y="255903"/>
                    <a:pt x="1340819" y="388495"/>
                  </a:cubicBezTo>
                  <a:lnTo>
                    <a:pt x="1340897" y="388658"/>
                  </a:lnTo>
                  <a:lnTo>
                    <a:pt x="1361522" y="373333"/>
                  </a:lnTo>
                  <a:cubicBezTo>
                    <a:pt x="1497483" y="291433"/>
                    <a:pt x="1670374" y="276335"/>
                    <a:pt x="1825187" y="348176"/>
                  </a:cubicBezTo>
                  <a:lnTo>
                    <a:pt x="1884436" y="383286"/>
                  </a:lnTo>
                  <a:lnTo>
                    <a:pt x="1941443" y="320279"/>
                  </a:lnTo>
                  <a:cubicBezTo>
                    <a:pt x="2084229" y="190902"/>
                    <a:pt x="2296038" y="151918"/>
                    <a:pt x="2481813" y="238128"/>
                  </a:cubicBezTo>
                  <a:cubicBezTo>
                    <a:pt x="2667588" y="324337"/>
                    <a:pt x="2774567" y="511253"/>
                    <a:pt x="2767953" y="703823"/>
                  </a:cubicBezTo>
                  <a:lnTo>
                    <a:pt x="2764077" y="732687"/>
                  </a:lnTo>
                  <a:lnTo>
                    <a:pt x="2788901" y="726206"/>
                  </a:lnTo>
                  <a:cubicBezTo>
                    <a:pt x="2882924" y="711064"/>
                    <a:pt x="2982319" y="722871"/>
                    <a:pt x="3075207" y="765975"/>
                  </a:cubicBezTo>
                  <a:lnTo>
                    <a:pt x="3122055" y="793736"/>
                  </a:lnTo>
                  <a:lnTo>
                    <a:pt x="3125558" y="791133"/>
                  </a:lnTo>
                  <a:cubicBezTo>
                    <a:pt x="3261518" y="709234"/>
                    <a:pt x="3434409" y="694136"/>
                    <a:pt x="3589222" y="765976"/>
                  </a:cubicBezTo>
                  <a:cubicBezTo>
                    <a:pt x="3651147" y="794712"/>
                    <a:pt x="3704317" y="834639"/>
                    <a:pt x="3747443" y="882234"/>
                  </a:cubicBezTo>
                  <a:lnTo>
                    <a:pt x="3758087" y="896558"/>
                  </a:lnTo>
                  <a:lnTo>
                    <a:pt x="0" y="896558"/>
                  </a:lnTo>
                  <a:lnTo>
                    <a:pt x="0" y="107791"/>
                  </a:lnTo>
                  <a:lnTo>
                    <a:pt x="11496" y="109335"/>
                  </a:lnTo>
                  <a:cubicBezTo>
                    <a:pt x="25965" y="112763"/>
                    <a:pt x="40305" y="117692"/>
                    <a:pt x="54318" y="124194"/>
                  </a:cubicBezTo>
                  <a:cubicBezTo>
                    <a:pt x="82343" y="137200"/>
                    <a:pt x="106407" y="155269"/>
                    <a:pt x="125925" y="176810"/>
                  </a:cubicBezTo>
                  <a:lnTo>
                    <a:pt x="136342" y="190830"/>
                  </a:lnTo>
                  <a:lnTo>
                    <a:pt x="237386" y="115750"/>
                  </a:lnTo>
                  <a:cubicBezTo>
                    <a:pt x="369979" y="35879"/>
                    <a:pt x="524179" y="-4904"/>
                    <a:pt x="680678" y="472"/>
                  </a:cubicBezTo>
                  <a:close/>
                </a:path>
              </a:pathLst>
            </a:custGeom>
            <a:solidFill>
              <a:schemeClr val="accent5">
                <a:lumMod val="20000"/>
                <a:lumOff val="80000"/>
                <a:alpha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22" name="矩形 8">
              <a:extLst>
                <a:ext uri="{FF2B5EF4-FFF2-40B4-BE49-F238E27FC236}">
                  <a16:creationId xmlns:a16="http://schemas.microsoft.com/office/drawing/2014/main" id="{C4FF4C59-450C-413C-BC2B-5E347519BACD}"/>
                </a:ext>
              </a:extLst>
            </p:cNvPr>
            <p:cNvSpPr/>
            <p:nvPr userDrawn="1"/>
          </p:nvSpPr>
          <p:spPr>
            <a:xfrm>
              <a:off x="1" y="2354187"/>
              <a:ext cx="3960122" cy="944757"/>
            </a:xfrm>
            <a:custGeom>
              <a:avLst/>
              <a:gdLst/>
              <a:ahLst/>
              <a:cxnLst/>
              <a:rect l="l" t="t" r="r" b="b"/>
              <a:pathLst>
                <a:path w="3758087" h="896558">
                  <a:moveTo>
                    <a:pt x="680678" y="472"/>
                  </a:moveTo>
                  <a:cubicBezTo>
                    <a:pt x="785010" y="4055"/>
                    <a:pt x="890363" y="28152"/>
                    <a:pt x="991013" y="74859"/>
                  </a:cubicBezTo>
                  <a:cubicBezTo>
                    <a:pt x="1141990" y="144920"/>
                    <a:pt x="1260948" y="255903"/>
                    <a:pt x="1340819" y="388495"/>
                  </a:cubicBezTo>
                  <a:lnTo>
                    <a:pt x="1340897" y="388658"/>
                  </a:lnTo>
                  <a:lnTo>
                    <a:pt x="1361522" y="373333"/>
                  </a:lnTo>
                  <a:cubicBezTo>
                    <a:pt x="1497483" y="291433"/>
                    <a:pt x="1670374" y="276335"/>
                    <a:pt x="1825187" y="348176"/>
                  </a:cubicBezTo>
                  <a:lnTo>
                    <a:pt x="1884436" y="383286"/>
                  </a:lnTo>
                  <a:lnTo>
                    <a:pt x="1941443" y="320279"/>
                  </a:lnTo>
                  <a:cubicBezTo>
                    <a:pt x="2084229" y="190902"/>
                    <a:pt x="2296038" y="151918"/>
                    <a:pt x="2481813" y="238128"/>
                  </a:cubicBezTo>
                  <a:cubicBezTo>
                    <a:pt x="2667588" y="324337"/>
                    <a:pt x="2774567" y="511253"/>
                    <a:pt x="2767953" y="703823"/>
                  </a:cubicBezTo>
                  <a:lnTo>
                    <a:pt x="2764077" y="732687"/>
                  </a:lnTo>
                  <a:lnTo>
                    <a:pt x="2788901" y="726206"/>
                  </a:lnTo>
                  <a:cubicBezTo>
                    <a:pt x="2882924" y="711064"/>
                    <a:pt x="2982319" y="722871"/>
                    <a:pt x="3075207" y="765975"/>
                  </a:cubicBezTo>
                  <a:lnTo>
                    <a:pt x="3122055" y="793736"/>
                  </a:lnTo>
                  <a:lnTo>
                    <a:pt x="3125558" y="791133"/>
                  </a:lnTo>
                  <a:cubicBezTo>
                    <a:pt x="3261518" y="709234"/>
                    <a:pt x="3434409" y="694136"/>
                    <a:pt x="3589222" y="765976"/>
                  </a:cubicBezTo>
                  <a:cubicBezTo>
                    <a:pt x="3651147" y="794712"/>
                    <a:pt x="3704317" y="834639"/>
                    <a:pt x="3747443" y="882234"/>
                  </a:cubicBezTo>
                  <a:lnTo>
                    <a:pt x="3758087" y="896558"/>
                  </a:lnTo>
                  <a:lnTo>
                    <a:pt x="0" y="896558"/>
                  </a:lnTo>
                  <a:lnTo>
                    <a:pt x="0" y="107791"/>
                  </a:lnTo>
                  <a:lnTo>
                    <a:pt x="11496" y="109335"/>
                  </a:lnTo>
                  <a:cubicBezTo>
                    <a:pt x="25965" y="112763"/>
                    <a:pt x="40305" y="117692"/>
                    <a:pt x="54318" y="124194"/>
                  </a:cubicBezTo>
                  <a:cubicBezTo>
                    <a:pt x="82343" y="137200"/>
                    <a:pt x="106407" y="155269"/>
                    <a:pt x="125925" y="176810"/>
                  </a:cubicBezTo>
                  <a:lnTo>
                    <a:pt x="136342" y="190830"/>
                  </a:lnTo>
                  <a:lnTo>
                    <a:pt x="237386" y="115750"/>
                  </a:lnTo>
                  <a:cubicBezTo>
                    <a:pt x="369979" y="35879"/>
                    <a:pt x="524179" y="-4904"/>
                    <a:pt x="680678" y="472"/>
                  </a:cubicBezTo>
                  <a:close/>
                </a:path>
              </a:pathLst>
            </a:custGeom>
            <a:solidFill>
              <a:schemeClr val="accent5">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dirty="0"/>
            </a:p>
          </p:txBody>
        </p:sp>
        <p:sp>
          <p:nvSpPr>
            <p:cNvPr id="23" name="椭圆 22">
              <a:extLst>
                <a:ext uri="{FF2B5EF4-FFF2-40B4-BE49-F238E27FC236}">
                  <a16:creationId xmlns:a16="http://schemas.microsoft.com/office/drawing/2014/main" id="{EFD89257-6833-462E-A7EF-E706A7359A75}"/>
                </a:ext>
              </a:extLst>
            </p:cNvPr>
            <p:cNvSpPr/>
            <p:nvPr userDrawn="1"/>
          </p:nvSpPr>
          <p:spPr>
            <a:xfrm>
              <a:off x="158758" y="661402"/>
              <a:ext cx="857845" cy="857845"/>
            </a:xfrm>
            <a:prstGeom prst="ellipse">
              <a:avLst/>
            </a:prstGeom>
            <a:solidFill>
              <a:srgbClr val="4BACC6">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24" name="椭圆 23">
              <a:extLst>
                <a:ext uri="{FF2B5EF4-FFF2-40B4-BE49-F238E27FC236}">
                  <a16:creationId xmlns:a16="http://schemas.microsoft.com/office/drawing/2014/main" id="{6356248E-36C0-499C-A3B4-111B9409E1AD}"/>
                </a:ext>
              </a:extLst>
            </p:cNvPr>
            <p:cNvSpPr/>
            <p:nvPr userDrawn="1"/>
          </p:nvSpPr>
          <p:spPr>
            <a:xfrm>
              <a:off x="2398442" y="807826"/>
              <a:ext cx="1085406" cy="1085406"/>
            </a:xfrm>
            <a:prstGeom prst="ellipse">
              <a:avLst/>
            </a:prstGeom>
            <a:solidFill>
              <a:schemeClr val="accent5">
                <a:lumMod val="40000"/>
                <a:lumOff val="6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25" name="椭圆 24">
              <a:extLst>
                <a:ext uri="{FF2B5EF4-FFF2-40B4-BE49-F238E27FC236}">
                  <a16:creationId xmlns:a16="http://schemas.microsoft.com/office/drawing/2014/main" id="{98036411-1E2A-42FA-9230-78D7F3E3859A}"/>
                </a:ext>
              </a:extLst>
            </p:cNvPr>
            <p:cNvSpPr/>
            <p:nvPr userDrawn="1"/>
          </p:nvSpPr>
          <p:spPr>
            <a:xfrm>
              <a:off x="803529" y="647554"/>
              <a:ext cx="542703" cy="542703"/>
            </a:xfrm>
            <a:prstGeom prst="ellipse">
              <a:avLst/>
            </a:prstGeom>
            <a:solidFill>
              <a:schemeClr val="accent5">
                <a:lumMod val="40000"/>
                <a:lumOff val="6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26" name="椭圆 25">
              <a:extLst>
                <a:ext uri="{FF2B5EF4-FFF2-40B4-BE49-F238E27FC236}">
                  <a16:creationId xmlns:a16="http://schemas.microsoft.com/office/drawing/2014/main" id="{F2DDE05F-4218-4122-A4C9-5F6550C8EB5D}"/>
                </a:ext>
              </a:extLst>
            </p:cNvPr>
            <p:cNvSpPr/>
            <p:nvPr userDrawn="1"/>
          </p:nvSpPr>
          <p:spPr>
            <a:xfrm>
              <a:off x="663977" y="225424"/>
              <a:ext cx="347268" cy="347268"/>
            </a:xfrm>
            <a:prstGeom prst="ellipse">
              <a:avLst/>
            </a:prstGeom>
            <a:solidFill>
              <a:schemeClr val="accent5">
                <a:lumMod val="40000"/>
                <a:lumOff val="6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27" name="椭圆 26">
              <a:extLst>
                <a:ext uri="{FF2B5EF4-FFF2-40B4-BE49-F238E27FC236}">
                  <a16:creationId xmlns:a16="http://schemas.microsoft.com/office/drawing/2014/main" id="{1E7D7266-34E7-4757-AF0E-F885443B71CD}"/>
                </a:ext>
              </a:extLst>
            </p:cNvPr>
            <p:cNvSpPr/>
            <p:nvPr userDrawn="1"/>
          </p:nvSpPr>
          <p:spPr>
            <a:xfrm>
              <a:off x="3588713" y="1664867"/>
              <a:ext cx="347268" cy="347268"/>
            </a:xfrm>
            <a:prstGeom prst="ellipse">
              <a:avLst/>
            </a:prstGeom>
            <a:solidFill>
              <a:schemeClr val="accent5">
                <a:lumMod val="40000"/>
                <a:lumOff val="6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28" name="椭圆 27">
              <a:extLst>
                <a:ext uri="{FF2B5EF4-FFF2-40B4-BE49-F238E27FC236}">
                  <a16:creationId xmlns:a16="http://schemas.microsoft.com/office/drawing/2014/main" id="{D38B1348-3F62-4090-AE65-D8C1D56E2458}"/>
                </a:ext>
              </a:extLst>
            </p:cNvPr>
            <p:cNvSpPr/>
            <p:nvPr userDrawn="1"/>
          </p:nvSpPr>
          <p:spPr>
            <a:xfrm>
              <a:off x="2315845" y="563479"/>
              <a:ext cx="551171" cy="551171"/>
            </a:xfrm>
            <a:prstGeom prst="ellipse">
              <a:avLst/>
            </a:prstGeom>
            <a:solidFill>
              <a:srgbClr val="4BACC6">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solidFill>
                    <a:schemeClr val="lt1"/>
                  </a:solidFill>
                </a:defRPr>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a:p>
          </p:txBody>
        </p:sp>
      </p:grpSp>
    </p:spTree>
    <p:extLst>
      <p:ext uri="{BB962C8B-B14F-4D97-AF65-F5344CB8AC3E}">
        <p14:creationId xmlns:p14="http://schemas.microsoft.com/office/powerpoint/2010/main" val="188228119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6188883"/>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文本框 65"/>
          <p:cNvSpPr txBox="1"/>
          <p:nvPr/>
        </p:nvSpPr>
        <p:spPr>
          <a:xfrm>
            <a:off x="1954002" y="2644170"/>
            <a:ext cx="8283996" cy="1569660"/>
          </a:xfrm>
          <a:prstGeom prst="rect">
            <a:avLst/>
          </a:prstGeom>
          <a:noFill/>
        </p:spPr>
        <p:txBody>
          <a:bodyPr wrap="square" rtlCol="0">
            <a:spAutoFit/>
          </a:bodyPr>
          <a:lstStyle/>
          <a:p>
            <a:pPr algn="ctr"/>
            <a:r>
              <a:rPr lang="zh-CN" altLang="en-US" sz="9600" b="1" dirty="0">
                <a:solidFill>
                  <a:srgbClr val="06BEE1"/>
                </a:solidFill>
                <a:latin typeface="微软雅黑" panose="020B0503020204020204" pitchFamily="34" charset="-122"/>
                <a:ea typeface="微软雅黑" panose="020B0503020204020204" pitchFamily="34" charset="-122"/>
              </a:rPr>
              <a:t>公文规范</a:t>
            </a:r>
            <a:endParaRPr lang="en-US" altLang="zh-CN" sz="9600" b="1" dirty="0">
              <a:solidFill>
                <a:srgbClr val="06BEE1"/>
              </a:solidFill>
              <a:latin typeface="微软雅黑" panose="020B0503020204020204" pitchFamily="34" charset="-122"/>
              <a:ea typeface="微软雅黑" panose="020B0503020204020204" pitchFamily="34" charset="-122"/>
            </a:endParaRPr>
          </a:p>
        </p:txBody>
      </p:sp>
      <p:sp>
        <p:nvSpPr>
          <p:cNvPr id="3" name="文本框 29">
            <a:extLst>
              <a:ext uri="{FF2B5EF4-FFF2-40B4-BE49-F238E27FC236}">
                <a16:creationId xmlns:a16="http://schemas.microsoft.com/office/drawing/2014/main" id="{6CB3BA7C-5C0A-45D4-A20F-ABFA18D8E980}"/>
              </a:ext>
            </a:extLst>
          </p:cNvPr>
          <p:cNvSpPr txBox="1"/>
          <p:nvPr/>
        </p:nvSpPr>
        <p:spPr>
          <a:xfrm>
            <a:off x="7222465" y="5243342"/>
            <a:ext cx="4043298" cy="32207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500"/>
              </a:lnSpc>
            </a:pPr>
            <a:r>
              <a:rPr kumimoji="1" lang="zh-CN" altLang="en-US" sz="2800" b="1" dirty="0">
                <a:solidFill>
                  <a:srgbClr val="06BEE1"/>
                </a:solidFill>
                <a:latin typeface="微软雅黑" panose="020B0503020204020204" pitchFamily="34" charset="-122"/>
                <a:ea typeface="微软雅黑" panose="020B0503020204020204" pitchFamily="34" charset="-122"/>
                <a:cs typeface="Impact"/>
              </a:rPr>
              <a:t>深慈联培训部    许宁</a:t>
            </a:r>
          </a:p>
        </p:txBody>
      </p:sp>
      <p:pic>
        <p:nvPicPr>
          <p:cNvPr id="4" name="图片 3">
            <a:extLst>
              <a:ext uri="{FF2B5EF4-FFF2-40B4-BE49-F238E27FC236}">
                <a16:creationId xmlns:a16="http://schemas.microsoft.com/office/drawing/2014/main" id="{59DBBB0E-E34B-451B-9CA8-F3B1794EAC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5213" y="4680431"/>
            <a:ext cx="1125822" cy="1125822"/>
          </a:xfrm>
          <a:prstGeom prst="ellipse">
            <a:avLst/>
          </a:prstGeom>
        </p:spPr>
      </p:pic>
    </p:spTree>
    <p:extLst>
      <p:ext uri="{BB962C8B-B14F-4D97-AF65-F5344CB8AC3E}">
        <p14:creationId xmlns:p14="http://schemas.microsoft.com/office/powerpoint/2010/main" val="4006082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69CFCCA2-9E8F-4702-BFFB-EFA5239D6F32}"/>
              </a:ext>
            </a:extLst>
          </p:cNvPr>
          <p:cNvSpPr/>
          <p:nvPr/>
        </p:nvSpPr>
        <p:spPr>
          <a:xfrm>
            <a:off x="819705" y="872339"/>
            <a:ext cx="4801314" cy="707886"/>
          </a:xfrm>
          <a:prstGeom prst="rect">
            <a:avLst/>
          </a:prstGeom>
          <a:noFill/>
        </p:spPr>
        <p:txBody>
          <a:bodyPr wrap="square" rtlCol="0">
            <a:spAutoFit/>
          </a:bodyPr>
          <a:lstStyle/>
          <a:p>
            <a:r>
              <a:rPr lang="zh-CN" altLang="en-US" sz="4000" b="1" dirty="0">
                <a:solidFill>
                  <a:srgbClr val="1768AC"/>
                </a:solidFill>
                <a:latin typeface="微软雅黑" panose="020B0503020204020204" pitchFamily="34" charset="-122"/>
                <a:ea typeface="微软雅黑" panose="020B0503020204020204" pitchFamily="34" charset="-122"/>
              </a:rPr>
              <a:t>最新的公文文种规定</a:t>
            </a:r>
          </a:p>
        </p:txBody>
      </p:sp>
      <p:sp>
        <p:nvSpPr>
          <p:cNvPr id="4" name="矩形 3">
            <a:extLst>
              <a:ext uri="{FF2B5EF4-FFF2-40B4-BE49-F238E27FC236}">
                <a16:creationId xmlns:a16="http://schemas.microsoft.com/office/drawing/2014/main" id="{C9331BE1-686E-4921-A510-60FC37A89D87}"/>
              </a:ext>
            </a:extLst>
          </p:cNvPr>
          <p:cNvSpPr/>
          <p:nvPr/>
        </p:nvSpPr>
        <p:spPr>
          <a:xfrm>
            <a:off x="958788" y="1760081"/>
            <a:ext cx="10528917" cy="3337837"/>
          </a:xfrm>
          <a:prstGeom prst="rect">
            <a:avLst/>
          </a:prstGeom>
        </p:spPr>
        <p:txBody>
          <a:bodyPr wrap="square">
            <a:spAutoFit/>
          </a:bodyPr>
          <a:lstStyle/>
          <a:p>
            <a:pPr indent="720000">
              <a:lnSpc>
                <a:spcPct val="12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2012年4月，中共中央办公厅、国务院办公厅印发了《党政机关公文处理工作条例》（以下简称“《条例》”），对文种作了调整修改，对党政机关公文文种进行了统一，最后确定了15个文种。</a:t>
            </a:r>
          </a:p>
          <a:p>
            <a:pPr>
              <a:lnSpc>
                <a:spcPct val="120000"/>
              </a:lnSpc>
              <a:spcBef>
                <a:spcPct val="0"/>
              </a:spcBef>
            </a:pPr>
            <a:r>
              <a:rPr lang="en-US" altLang="zh-CN" sz="3200" dirty="0">
                <a:solidFill>
                  <a:schemeClr val="accent2">
                    <a:lumMod val="75000"/>
                  </a:schemeClr>
                </a:solidFill>
                <a:latin typeface="黑体" panose="02010609060101010101" pitchFamily="49" charset="-122"/>
                <a:ea typeface="黑体" panose="02010609060101010101" pitchFamily="49" charset="-122"/>
              </a:rPr>
              <a:t>1. </a:t>
            </a:r>
            <a:r>
              <a:rPr lang="zh-CN" altLang="en-US" sz="3200" dirty="0">
                <a:solidFill>
                  <a:schemeClr val="accent2">
                    <a:lumMod val="75000"/>
                  </a:schemeClr>
                </a:solidFill>
                <a:latin typeface="黑体" panose="02010609060101010101" pitchFamily="49" charset="-122"/>
                <a:ea typeface="黑体" panose="02010609060101010101" pitchFamily="49" charset="-122"/>
              </a:rPr>
              <a:t>决议  2. 决定  3. 命令（令） 4. 公报  5. 公告</a:t>
            </a:r>
            <a:endParaRPr lang="en-US" altLang="zh-CN" sz="3200" dirty="0">
              <a:solidFill>
                <a:schemeClr val="accent2">
                  <a:lumMod val="75000"/>
                </a:schemeClr>
              </a:solidFill>
              <a:latin typeface="黑体" panose="02010609060101010101" pitchFamily="49" charset="-122"/>
              <a:ea typeface="黑体" panose="02010609060101010101" pitchFamily="49" charset="-122"/>
            </a:endParaRPr>
          </a:p>
          <a:p>
            <a:pPr>
              <a:lnSpc>
                <a:spcPct val="120000"/>
              </a:lnSpc>
              <a:spcBef>
                <a:spcPct val="0"/>
              </a:spcBef>
            </a:pPr>
            <a:r>
              <a:rPr lang="en-US" altLang="zh-CN" sz="3200" dirty="0">
                <a:solidFill>
                  <a:schemeClr val="accent2">
                    <a:lumMod val="75000"/>
                  </a:schemeClr>
                </a:solidFill>
                <a:latin typeface="黑体" panose="02010609060101010101" pitchFamily="49" charset="-122"/>
                <a:ea typeface="黑体" panose="02010609060101010101" pitchFamily="49" charset="-122"/>
              </a:rPr>
              <a:t>6. </a:t>
            </a:r>
            <a:r>
              <a:rPr lang="zh-CN" altLang="en-US" sz="3200" dirty="0">
                <a:solidFill>
                  <a:schemeClr val="accent2">
                    <a:lumMod val="75000"/>
                  </a:schemeClr>
                </a:solidFill>
                <a:latin typeface="黑体" panose="02010609060101010101" pitchFamily="49" charset="-122"/>
                <a:ea typeface="黑体" panose="02010609060101010101" pitchFamily="49" charset="-122"/>
              </a:rPr>
              <a:t>通告  7. 意见  8. 通知  9. 通报  10. 报告</a:t>
            </a:r>
            <a:endParaRPr lang="en-US" altLang="zh-CN" sz="3200" dirty="0">
              <a:solidFill>
                <a:schemeClr val="accent2">
                  <a:lumMod val="75000"/>
                </a:schemeClr>
              </a:solidFill>
              <a:latin typeface="黑体" panose="02010609060101010101" pitchFamily="49" charset="-122"/>
              <a:ea typeface="黑体" panose="02010609060101010101" pitchFamily="49" charset="-122"/>
            </a:endParaRPr>
          </a:p>
          <a:p>
            <a:pPr>
              <a:lnSpc>
                <a:spcPct val="120000"/>
              </a:lnSpc>
              <a:spcBef>
                <a:spcPct val="0"/>
              </a:spcBef>
            </a:pPr>
            <a:r>
              <a:rPr lang="zh-CN" altLang="en-US" sz="3200" dirty="0">
                <a:solidFill>
                  <a:schemeClr val="accent2">
                    <a:lumMod val="75000"/>
                  </a:schemeClr>
                </a:solidFill>
                <a:latin typeface="黑体" panose="02010609060101010101" pitchFamily="49" charset="-122"/>
                <a:ea typeface="黑体" panose="02010609060101010101" pitchFamily="49" charset="-122"/>
              </a:rPr>
              <a:t>11. 请示  12. 批复 13. 议案  14. 函  15. 纪要</a:t>
            </a:r>
          </a:p>
        </p:txBody>
      </p:sp>
    </p:spTree>
    <p:extLst>
      <p:ext uri="{BB962C8B-B14F-4D97-AF65-F5344CB8AC3E}">
        <p14:creationId xmlns:p14="http://schemas.microsoft.com/office/powerpoint/2010/main" val="491873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D006001B-4666-412B-B3F0-64CC8E7C75D8}"/>
              </a:ext>
            </a:extLst>
          </p:cNvPr>
          <p:cNvSpPr txBox="1">
            <a:spLocks noChangeArrowheads="1"/>
          </p:cNvSpPr>
          <p:nvPr/>
        </p:nvSpPr>
        <p:spPr>
          <a:xfrm>
            <a:off x="1418947" y="1674874"/>
            <a:ext cx="10370597" cy="334100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900000">
              <a:lnSpc>
                <a:spcPct val="150000"/>
              </a:lnSpc>
            </a:pPr>
            <a:r>
              <a:rPr lang="zh-CN" altLang="en-US" b="1" dirty="0">
                <a:solidFill>
                  <a:srgbClr val="1768AC"/>
                </a:solidFill>
                <a:latin typeface="微软雅黑 Light" panose="020B0502040204020203" pitchFamily="34" charset="-122"/>
                <a:ea typeface="微软雅黑 Light" panose="020B0502040204020203" pitchFamily="34" charset="-122"/>
              </a:rPr>
              <a:t>严格按照</a:t>
            </a:r>
            <a:r>
              <a:rPr lang="en-US" altLang="zh-CN" b="1" dirty="0">
                <a:solidFill>
                  <a:srgbClr val="1768AC"/>
                </a:solidFill>
                <a:latin typeface="微软雅黑 Light" panose="020B0502040204020203" pitchFamily="34" charset="-122"/>
                <a:ea typeface="微软雅黑 Light" panose="020B0502040204020203" pitchFamily="34" charset="-122"/>
              </a:rPr>
              <a:t>《</a:t>
            </a:r>
            <a:r>
              <a:rPr lang="zh-CN" altLang="en-US" b="1" dirty="0">
                <a:solidFill>
                  <a:srgbClr val="1768AC"/>
                </a:solidFill>
                <a:latin typeface="微软雅黑 Light" panose="020B0502040204020203" pitchFamily="34" charset="-122"/>
                <a:ea typeface="微软雅黑 Light" panose="020B0502040204020203" pitchFamily="34" charset="-122"/>
              </a:rPr>
              <a:t>党政机关公文处理工作条例</a:t>
            </a:r>
            <a:r>
              <a:rPr lang="en-US" altLang="zh-CN" b="1" dirty="0">
                <a:solidFill>
                  <a:srgbClr val="1768AC"/>
                </a:solidFill>
                <a:latin typeface="微软雅黑 Light" panose="020B0502040204020203" pitchFamily="34" charset="-122"/>
                <a:ea typeface="微软雅黑 Light" panose="020B0502040204020203" pitchFamily="34" charset="-122"/>
              </a:rPr>
              <a:t>》</a:t>
            </a:r>
            <a:r>
              <a:rPr lang="zh-CN" altLang="en-US" b="1" dirty="0">
                <a:solidFill>
                  <a:srgbClr val="1768AC"/>
                </a:solidFill>
                <a:latin typeface="微软雅黑 Light" panose="020B0502040204020203" pitchFamily="34" charset="-122"/>
                <a:ea typeface="微软雅黑 Light" panose="020B0502040204020203" pitchFamily="34" charset="-122"/>
              </a:rPr>
              <a:t>规定，不能另起名称（总结、汇报、说明、反馈、建议）</a:t>
            </a:r>
          </a:p>
          <a:p>
            <a:pPr indent="900000">
              <a:lnSpc>
                <a:spcPct val="150000"/>
              </a:lnSpc>
            </a:pPr>
            <a:r>
              <a:rPr lang="zh-CN" altLang="en-US" b="1" dirty="0">
                <a:solidFill>
                  <a:srgbClr val="1768AC"/>
                </a:solidFill>
                <a:latin typeface="微软雅黑 Light" panose="020B0502040204020203" pitchFamily="34" charset="-122"/>
                <a:ea typeface="微软雅黑 Light" panose="020B0502040204020203" pitchFamily="34" charset="-122"/>
              </a:rPr>
              <a:t>根据行文关系确定文种（上行文、平行文、下行文）</a:t>
            </a:r>
          </a:p>
          <a:p>
            <a:pPr indent="900000">
              <a:lnSpc>
                <a:spcPct val="150000"/>
              </a:lnSpc>
            </a:pPr>
            <a:r>
              <a:rPr lang="zh-CN" altLang="en-US" b="1" dirty="0">
                <a:solidFill>
                  <a:srgbClr val="1768AC"/>
                </a:solidFill>
                <a:latin typeface="微软雅黑 Light" panose="020B0502040204020203" pitchFamily="34" charset="-122"/>
                <a:ea typeface="微软雅黑 Light" panose="020B0502040204020203" pitchFamily="34" charset="-122"/>
              </a:rPr>
              <a:t>根据行文目的确定文种（请示、报告；通知、意见、函）</a:t>
            </a:r>
          </a:p>
        </p:txBody>
      </p:sp>
      <p:sp>
        <p:nvSpPr>
          <p:cNvPr id="3" name="矩形 2">
            <a:extLst>
              <a:ext uri="{FF2B5EF4-FFF2-40B4-BE49-F238E27FC236}">
                <a16:creationId xmlns:a16="http://schemas.microsoft.com/office/drawing/2014/main" id="{8E1F6D92-7954-4E60-A9E8-5B1240427D5E}"/>
              </a:ext>
            </a:extLst>
          </p:cNvPr>
          <p:cNvSpPr/>
          <p:nvPr/>
        </p:nvSpPr>
        <p:spPr>
          <a:xfrm>
            <a:off x="771630" y="873996"/>
            <a:ext cx="5448658" cy="646331"/>
          </a:xfrm>
          <a:prstGeom prst="rect">
            <a:avLst/>
          </a:prstGeom>
          <a:noFill/>
        </p:spPr>
        <p:txBody>
          <a:bodyPr wrap="square" rtlCol="0">
            <a:spAutoFit/>
          </a:bodyPr>
          <a:lstStyle/>
          <a:p>
            <a:r>
              <a:rPr lang="zh-CN" altLang="en-US" sz="3600" dirty="0">
                <a:solidFill>
                  <a:srgbClr val="1768AC"/>
                </a:solidFill>
                <a:latin typeface="微软雅黑" panose="020B0503020204020204" pitchFamily="34" charset="-122"/>
                <a:ea typeface="微软雅黑" panose="020B0503020204020204" pitchFamily="34" charset="-122"/>
              </a:rPr>
              <a:t>选择和确定文种</a:t>
            </a:r>
          </a:p>
        </p:txBody>
      </p:sp>
    </p:spTree>
    <p:extLst>
      <p:ext uri="{BB962C8B-B14F-4D97-AF65-F5344CB8AC3E}">
        <p14:creationId xmlns:p14="http://schemas.microsoft.com/office/powerpoint/2010/main" val="3618983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69CFCCA2-9E8F-4702-BFFB-EFA5239D6F32}"/>
              </a:ext>
            </a:extLst>
          </p:cNvPr>
          <p:cNvSpPr/>
          <p:nvPr/>
        </p:nvSpPr>
        <p:spPr>
          <a:xfrm>
            <a:off x="238970" y="243681"/>
            <a:ext cx="5448658" cy="646331"/>
          </a:xfrm>
          <a:prstGeom prst="rect">
            <a:avLst/>
          </a:prstGeom>
          <a:noFill/>
        </p:spPr>
        <p:txBody>
          <a:bodyPr wrap="square" rtlCol="0">
            <a:spAutoFit/>
          </a:bodyPr>
          <a:lstStyle/>
          <a:p>
            <a:r>
              <a:rPr lang="zh-CN" altLang="en-US" sz="3600" dirty="0">
                <a:solidFill>
                  <a:srgbClr val="1768AC"/>
                </a:solidFill>
                <a:latin typeface="微软雅黑" panose="020B0503020204020204" pitchFamily="34" charset="-122"/>
                <a:ea typeface="微软雅黑" panose="020B0503020204020204" pitchFamily="34" charset="-122"/>
              </a:rPr>
              <a:t>各类文种的概念、特点</a:t>
            </a:r>
          </a:p>
        </p:txBody>
      </p:sp>
      <p:sp>
        <p:nvSpPr>
          <p:cNvPr id="4" name="矩形 3">
            <a:extLst>
              <a:ext uri="{FF2B5EF4-FFF2-40B4-BE49-F238E27FC236}">
                <a16:creationId xmlns:a16="http://schemas.microsoft.com/office/drawing/2014/main" id="{C9331BE1-686E-4921-A510-60FC37A89D87}"/>
              </a:ext>
            </a:extLst>
          </p:cNvPr>
          <p:cNvSpPr/>
          <p:nvPr/>
        </p:nvSpPr>
        <p:spPr>
          <a:xfrm>
            <a:off x="1396753" y="1190983"/>
            <a:ext cx="9398494" cy="4081695"/>
          </a:xfrm>
          <a:prstGeom prst="rect">
            <a:avLst/>
          </a:prstGeom>
        </p:spPr>
        <p:txBody>
          <a:bodyPr wrap="square">
            <a:spAutoFit/>
          </a:bodyPr>
          <a:lstStyle/>
          <a:p>
            <a:pPr indent="720000">
              <a:lnSpc>
                <a:spcPct val="150000"/>
              </a:lnSpc>
            </a:pPr>
            <a:r>
              <a:rPr lang="zh-CN" altLang="en-US" sz="3600" b="1" dirty="0">
                <a:solidFill>
                  <a:srgbClr val="FF0000"/>
                </a:solidFill>
                <a:latin typeface="微软雅黑 Light" panose="020B0502040204020203" pitchFamily="34" charset="-122"/>
                <a:ea typeface="微软雅黑 Light" panose="020B0502040204020203" pitchFamily="34" charset="-122"/>
              </a:rPr>
              <a:t>（一）决议</a:t>
            </a:r>
            <a:endParaRPr lang="en-US" altLang="zh-CN" sz="3600" b="1" dirty="0">
              <a:solidFill>
                <a:srgbClr val="FF0000"/>
              </a:solidFill>
              <a:latin typeface="微软雅黑 Light" panose="020B0502040204020203" pitchFamily="34" charset="-122"/>
              <a:ea typeface="微软雅黑 Light" panose="020B0502040204020203" pitchFamily="34" charset="-122"/>
            </a:endParaRPr>
          </a:p>
          <a:p>
            <a:pPr indent="720000">
              <a:lnSpc>
                <a:spcPct val="15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适用于会议讨论通过的重大决策事项。</a:t>
            </a:r>
            <a:endParaRPr lang="en-US" altLang="zh-CN" sz="2800" b="1" dirty="0">
              <a:solidFill>
                <a:srgbClr val="1768AC"/>
              </a:solidFill>
              <a:latin typeface="微软雅黑 Light" panose="020B0502040204020203" pitchFamily="34" charset="-122"/>
              <a:ea typeface="微软雅黑 Light" panose="020B0502040204020203" pitchFamily="34" charset="-122"/>
            </a:endParaRPr>
          </a:p>
          <a:p>
            <a:pPr indent="720000">
              <a:lnSpc>
                <a:spcPct val="15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举例：</a:t>
            </a:r>
            <a:r>
              <a:rPr lang="en-US" altLang="zh-CN" sz="2800" b="1" dirty="0">
                <a:solidFill>
                  <a:srgbClr val="1768AC"/>
                </a:solidFill>
                <a:latin typeface="微软雅黑 Light" panose="020B0502040204020203" pitchFamily="34" charset="-122"/>
                <a:ea typeface="微软雅黑 Light" panose="020B0502040204020203" pitchFamily="34" charset="-122"/>
              </a:rPr>
              <a:t>《</a:t>
            </a:r>
            <a:r>
              <a:rPr lang="zh-CN" altLang="en-US" sz="2800" b="1" dirty="0">
                <a:solidFill>
                  <a:srgbClr val="1768AC"/>
                </a:solidFill>
                <a:latin typeface="微软雅黑 Light" panose="020B0502040204020203" pitchFamily="34" charset="-122"/>
                <a:ea typeface="微软雅黑 Light" panose="020B0502040204020203" pitchFamily="34" charset="-122"/>
              </a:rPr>
              <a:t>深圳市人民代表大会常务委员会关于批准</a:t>
            </a:r>
            <a:r>
              <a:rPr lang="en-US" altLang="zh-CN" sz="2800" b="1" dirty="0">
                <a:solidFill>
                  <a:srgbClr val="1768AC"/>
                </a:solidFill>
                <a:latin typeface="微软雅黑 Light" panose="020B0502040204020203" pitchFamily="34" charset="-122"/>
                <a:ea typeface="微软雅黑 Light" panose="020B0502040204020203" pitchFamily="34" charset="-122"/>
              </a:rPr>
              <a:t>2017</a:t>
            </a:r>
            <a:r>
              <a:rPr lang="zh-CN" altLang="en-US" sz="2800" b="1" dirty="0">
                <a:solidFill>
                  <a:srgbClr val="1768AC"/>
                </a:solidFill>
                <a:latin typeface="微软雅黑 Light" panose="020B0502040204020203" pitchFamily="34" charset="-122"/>
                <a:ea typeface="微软雅黑 Light" panose="020B0502040204020203" pitchFamily="34" charset="-122"/>
              </a:rPr>
              <a:t>年政府投资项目计划调整方案的决议</a:t>
            </a:r>
            <a:r>
              <a:rPr lang="en-US" altLang="zh-CN" sz="2800" b="1" dirty="0">
                <a:solidFill>
                  <a:srgbClr val="1768AC"/>
                </a:solidFill>
                <a:latin typeface="微软雅黑 Light" panose="020B0502040204020203" pitchFamily="34" charset="-122"/>
                <a:ea typeface="微软雅黑 Light" panose="020B0502040204020203" pitchFamily="34" charset="-122"/>
              </a:rPr>
              <a:t>》《</a:t>
            </a:r>
            <a:r>
              <a:rPr lang="zh-CN" altLang="en-US" sz="2800" b="1" dirty="0">
                <a:solidFill>
                  <a:srgbClr val="1768AC"/>
                </a:solidFill>
                <a:latin typeface="微软雅黑 Light" panose="020B0502040204020203" pitchFamily="34" charset="-122"/>
                <a:ea typeface="微软雅黑 Light" panose="020B0502040204020203" pitchFamily="34" charset="-122"/>
              </a:rPr>
              <a:t>深圳市宝安区人民代表大会常务委员会关于批准深圳市宝安区生态文明建设规划（</a:t>
            </a:r>
            <a:r>
              <a:rPr lang="en-US" altLang="zh-CN" sz="2800" b="1" dirty="0">
                <a:solidFill>
                  <a:srgbClr val="1768AC"/>
                </a:solidFill>
                <a:latin typeface="微软雅黑 Light" panose="020B0502040204020203" pitchFamily="34" charset="-122"/>
                <a:ea typeface="微软雅黑 Light" panose="020B0502040204020203" pitchFamily="34" charset="-122"/>
              </a:rPr>
              <a:t>2016-2025</a:t>
            </a:r>
            <a:r>
              <a:rPr lang="zh-CN" altLang="en-US" sz="2800" b="1" dirty="0">
                <a:solidFill>
                  <a:srgbClr val="1768AC"/>
                </a:solidFill>
                <a:latin typeface="微软雅黑 Light" panose="020B0502040204020203" pitchFamily="34" charset="-122"/>
                <a:ea typeface="微软雅黑 Light" panose="020B0502040204020203" pitchFamily="34" charset="-122"/>
              </a:rPr>
              <a:t>）的决议</a:t>
            </a:r>
            <a:r>
              <a:rPr lang="en-US" altLang="zh-CN" sz="2800" b="1" dirty="0">
                <a:solidFill>
                  <a:srgbClr val="1768AC"/>
                </a:solidFill>
                <a:latin typeface="微软雅黑 Light" panose="020B0502040204020203" pitchFamily="34" charset="-122"/>
                <a:ea typeface="微软雅黑 Light" panose="020B0502040204020203" pitchFamily="34" charset="-122"/>
              </a:rPr>
              <a:t>》</a:t>
            </a:r>
          </a:p>
        </p:txBody>
      </p:sp>
    </p:spTree>
    <p:extLst>
      <p:ext uri="{BB962C8B-B14F-4D97-AF65-F5344CB8AC3E}">
        <p14:creationId xmlns:p14="http://schemas.microsoft.com/office/powerpoint/2010/main" val="3811600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CD6AB7DD-8930-41F1-83C6-111CFD849E4B}"/>
              </a:ext>
            </a:extLst>
          </p:cNvPr>
          <p:cNvSpPr/>
          <p:nvPr/>
        </p:nvSpPr>
        <p:spPr>
          <a:xfrm>
            <a:off x="1174812" y="1373312"/>
            <a:ext cx="10019930" cy="4728026"/>
          </a:xfrm>
          <a:prstGeom prst="rect">
            <a:avLst/>
          </a:prstGeom>
        </p:spPr>
        <p:txBody>
          <a:bodyPr wrap="square">
            <a:spAutoFit/>
          </a:bodyPr>
          <a:lstStyle/>
          <a:p>
            <a:pPr indent="720000">
              <a:lnSpc>
                <a:spcPct val="150000"/>
              </a:lnSpc>
            </a:pPr>
            <a:r>
              <a:rPr lang="zh-CN" altLang="en-US" sz="3600" b="1" dirty="0">
                <a:solidFill>
                  <a:srgbClr val="FF0000"/>
                </a:solidFill>
                <a:latin typeface="微软雅黑 Light" panose="020B0502040204020203" pitchFamily="34" charset="-122"/>
                <a:ea typeface="微软雅黑 Light" panose="020B0502040204020203" pitchFamily="34" charset="-122"/>
              </a:rPr>
              <a:t>（二）决定</a:t>
            </a:r>
            <a:endParaRPr lang="zh-CN" altLang="en-US" sz="2400" b="1" dirty="0">
              <a:solidFill>
                <a:srgbClr val="FF0000"/>
              </a:solidFill>
              <a:latin typeface="微软雅黑 Light" panose="020B0502040204020203" pitchFamily="34" charset="-122"/>
              <a:ea typeface="微软雅黑 Light" panose="020B0502040204020203" pitchFamily="34" charset="-122"/>
            </a:endParaRPr>
          </a:p>
          <a:p>
            <a:pPr indent="720000">
              <a:lnSpc>
                <a:spcPct val="15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适用于对重要事项作出决策和部署、奖惩有关单位和人员、变更或撤销下级机关不适当的决定事项。</a:t>
            </a:r>
          </a:p>
          <a:p>
            <a:pPr indent="720000">
              <a:lnSpc>
                <a:spcPct val="15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举例：</a:t>
            </a:r>
            <a:r>
              <a:rPr lang="en-US" altLang="zh-CN" sz="2800" b="1" dirty="0">
                <a:solidFill>
                  <a:srgbClr val="1768AC"/>
                </a:solidFill>
                <a:latin typeface="微软雅黑 Light" panose="020B0502040204020203" pitchFamily="34" charset="-122"/>
                <a:ea typeface="微软雅黑 Light" panose="020B0502040204020203" pitchFamily="34" charset="-122"/>
              </a:rPr>
              <a:t>《</a:t>
            </a:r>
            <a:r>
              <a:rPr lang="zh-CN" altLang="en-US" sz="2800" b="1" dirty="0">
                <a:solidFill>
                  <a:srgbClr val="1768AC"/>
                </a:solidFill>
                <a:latin typeface="微软雅黑 Light" panose="020B0502040204020203" pitchFamily="34" charset="-122"/>
                <a:ea typeface="微软雅黑 Light" panose="020B0502040204020203" pitchFamily="34" charset="-122"/>
              </a:rPr>
              <a:t>中共深圳市委关于持续深入学习宣传贯彻党的十九大精神高举习近平新时代中国特色社会主义思想伟大旗帜率先建设社会主义现代化先行区的决定</a:t>
            </a:r>
            <a:r>
              <a:rPr lang="en-US" altLang="zh-CN" sz="2800" b="1" dirty="0">
                <a:solidFill>
                  <a:srgbClr val="1768AC"/>
                </a:solidFill>
                <a:latin typeface="微软雅黑 Light" panose="020B0502040204020203" pitchFamily="34" charset="-122"/>
                <a:ea typeface="微软雅黑 Light" panose="020B0502040204020203" pitchFamily="34" charset="-122"/>
              </a:rPr>
              <a:t>》《</a:t>
            </a:r>
            <a:r>
              <a:rPr lang="zh-CN" altLang="en-US" sz="2800" b="1" dirty="0">
                <a:solidFill>
                  <a:srgbClr val="1768AC"/>
                </a:solidFill>
                <a:latin typeface="微软雅黑 Light" panose="020B0502040204020203" pitchFamily="34" charset="-122"/>
                <a:ea typeface="微软雅黑 Light" panose="020B0502040204020203" pitchFamily="34" charset="-122"/>
              </a:rPr>
              <a:t>关于表彰广东省促进义务教育均衡发展先进集体和先进个人的决定</a:t>
            </a:r>
            <a:r>
              <a:rPr lang="en-US" altLang="zh-CN" sz="2800" b="1" dirty="0">
                <a:solidFill>
                  <a:srgbClr val="1768AC"/>
                </a:solidFill>
                <a:latin typeface="微软雅黑 Light" panose="020B0502040204020203" pitchFamily="34" charset="-122"/>
                <a:ea typeface="微软雅黑 Light" panose="020B0502040204020203" pitchFamily="34" charset="-122"/>
              </a:rPr>
              <a:t>》</a:t>
            </a:r>
          </a:p>
        </p:txBody>
      </p:sp>
      <p:sp>
        <p:nvSpPr>
          <p:cNvPr id="3" name="矩形 2">
            <a:extLst>
              <a:ext uri="{FF2B5EF4-FFF2-40B4-BE49-F238E27FC236}">
                <a16:creationId xmlns:a16="http://schemas.microsoft.com/office/drawing/2014/main" id="{DC4A8C33-48ED-40CC-A614-06F75C1D177E}"/>
              </a:ext>
            </a:extLst>
          </p:cNvPr>
          <p:cNvSpPr/>
          <p:nvPr/>
        </p:nvSpPr>
        <p:spPr>
          <a:xfrm>
            <a:off x="238970" y="243681"/>
            <a:ext cx="5448658" cy="646331"/>
          </a:xfrm>
          <a:prstGeom prst="rect">
            <a:avLst/>
          </a:prstGeom>
          <a:noFill/>
        </p:spPr>
        <p:txBody>
          <a:bodyPr wrap="square" rtlCol="0">
            <a:spAutoFit/>
          </a:bodyPr>
          <a:lstStyle/>
          <a:p>
            <a:r>
              <a:rPr lang="zh-CN" altLang="en-US" sz="3600" dirty="0">
                <a:solidFill>
                  <a:srgbClr val="1768AC"/>
                </a:solidFill>
                <a:latin typeface="微软雅黑" panose="020B0503020204020204" pitchFamily="34" charset="-122"/>
                <a:ea typeface="微软雅黑" panose="020B0503020204020204" pitchFamily="34" charset="-122"/>
              </a:rPr>
              <a:t>各类文种的概念、特点</a:t>
            </a:r>
          </a:p>
        </p:txBody>
      </p:sp>
    </p:spTree>
    <p:extLst>
      <p:ext uri="{BB962C8B-B14F-4D97-AF65-F5344CB8AC3E}">
        <p14:creationId xmlns:p14="http://schemas.microsoft.com/office/powerpoint/2010/main" val="3283962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CD6AB7DD-8930-41F1-83C6-111CFD849E4B}"/>
              </a:ext>
            </a:extLst>
          </p:cNvPr>
          <p:cNvSpPr/>
          <p:nvPr/>
        </p:nvSpPr>
        <p:spPr>
          <a:xfrm>
            <a:off x="1174812" y="1373312"/>
            <a:ext cx="10019930" cy="4081695"/>
          </a:xfrm>
          <a:prstGeom prst="rect">
            <a:avLst/>
          </a:prstGeom>
        </p:spPr>
        <p:txBody>
          <a:bodyPr wrap="square">
            <a:spAutoFit/>
          </a:bodyPr>
          <a:lstStyle/>
          <a:p>
            <a:pPr indent="720000">
              <a:lnSpc>
                <a:spcPct val="150000"/>
              </a:lnSpc>
            </a:pPr>
            <a:r>
              <a:rPr lang="zh-CN" altLang="en-US" sz="3600" b="1" dirty="0">
                <a:solidFill>
                  <a:srgbClr val="FF0000"/>
                </a:solidFill>
                <a:latin typeface="微软雅黑 Light" panose="020B0502040204020203" pitchFamily="34" charset="-122"/>
                <a:ea typeface="微软雅黑 Light" panose="020B0502040204020203" pitchFamily="34" charset="-122"/>
              </a:rPr>
              <a:t>（三）命令（令）</a:t>
            </a:r>
            <a:endParaRPr lang="zh-CN" altLang="en-US" sz="2400" b="1" dirty="0">
              <a:solidFill>
                <a:srgbClr val="FF0000"/>
              </a:solidFill>
              <a:latin typeface="微软雅黑 Light" panose="020B0502040204020203" pitchFamily="34" charset="-122"/>
              <a:ea typeface="微软雅黑 Light" panose="020B0502040204020203" pitchFamily="34" charset="-122"/>
            </a:endParaRPr>
          </a:p>
          <a:p>
            <a:pPr indent="720000">
              <a:lnSpc>
                <a:spcPct val="15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适用于公布行政法规和规章、宣布施行重大强制性措施、批准授予和晋升衔级、嘉奖有关单位和人员。是国家行政机关发文的最高形式。</a:t>
            </a:r>
          </a:p>
          <a:p>
            <a:pPr indent="720000">
              <a:lnSpc>
                <a:spcPct val="15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发布机关一般级别规格较高，虽然乡镇以上基层政府都有资格发布，但较为少见。</a:t>
            </a:r>
          </a:p>
        </p:txBody>
      </p:sp>
      <p:sp>
        <p:nvSpPr>
          <p:cNvPr id="3" name="矩形 2">
            <a:extLst>
              <a:ext uri="{FF2B5EF4-FFF2-40B4-BE49-F238E27FC236}">
                <a16:creationId xmlns:a16="http://schemas.microsoft.com/office/drawing/2014/main" id="{DC4A8C33-48ED-40CC-A614-06F75C1D177E}"/>
              </a:ext>
            </a:extLst>
          </p:cNvPr>
          <p:cNvSpPr/>
          <p:nvPr/>
        </p:nvSpPr>
        <p:spPr>
          <a:xfrm>
            <a:off x="238970" y="243681"/>
            <a:ext cx="5448658" cy="646331"/>
          </a:xfrm>
          <a:prstGeom prst="rect">
            <a:avLst/>
          </a:prstGeom>
          <a:noFill/>
        </p:spPr>
        <p:txBody>
          <a:bodyPr wrap="square" rtlCol="0">
            <a:spAutoFit/>
          </a:bodyPr>
          <a:lstStyle/>
          <a:p>
            <a:r>
              <a:rPr lang="zh-CN" altLang="en-US" sz="3600" dirty="0">
                <a:solidFill>
                  <a:srgbClr val="1768AC"/>
                </a:solidFill>
                <a:latin typeface="微软雅黑" panose="020B0503020204020204" pitchFamily="34" charset="-122"/>
                <a:ea typeface="微软雅黑" panose="020B0503020204020204" pitchFamily="34" charset="-122"/>
              </a:rPr>
              <a:t>各类文种的概念、特点</a:t>
            </a:r>
          </a:p>
        </p:txBody>
      </p:sp>
    </p:spTree>
    <p:extLst>
      <p:ext uri="{BB962C8B-B14F-4D97-AF65-F5344CB8AC3E}">
        <p14:creationId xmlns:p14="http://schemas.microsoft.com/office/powerpoint/2010/main" val="288458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69CFCCA2-9E8F-4702-BFFB-EFA5239D6F32}"/>
              </a:ext>
            </a:extLst>
          </p:cNvPr>
          <p:cNvSpPr/>
          <p:nvPr/>
        </p:nvSpPr>
        <p:spPr>
          <a:xfrm>
            <a:off x="238970" y="243681"/>
            <a:ext cx="5448658" cy="646331"/>
          </a:xfrm>
          <a:prstGeom prst="rect">
            <a:avLst/>
          </a:prstGeom>
          <a:noFill/>
        </p:spPr>
        <p:txBody>
          <a:bodyPr wrap="square" rtlCol="0">
            <a:spAutoFit/>
          </a:bodyPr>
          <a:lstStyle/>
          <a:p>
            <a:r>
              <a:rPr lang="zh-CN" altLang="en-US" sz="3600" dirty="0">
                <a:solidFill>
                  <a:srgbClr val="1768AC"/>
                </a:solidFill>
                <a:latin typeface="微软雅黑" panose="020B0503020204020204" pitchFamily="34" charset="-122"/>
                <a:ea typeface="微软雅黑" panose="020B0503020204020204" pitchFamily="34" charset="-122"/>
              </a:rPr>
              <a:t>各类文种的概念、特点</a:t>
            </a:r>
          </a:p>
        </p:txBody>
      </p:sp>
      <p:sp>
        <p:nvSpPr>
          <p:cNvPr id="4" name="矩形 3">
            <a:extLst>
              <a:ext uri="{FF2B5EF4-FFF2-40B4-BE49-F238E27FC236}">
                <a16:creationId xmlns:a16="http://schemas.microsoft.com/office/drawing/2014/main" id="{C9331BE1-686E-4921-A510-60FC37A89D87}"/>
              </a:ext>
            </a:extLst>
          </p:cNvPr>
          <p:cNvSpPr/>
          <p:nvPr/>
        </p:nvSpPr>
        <p:spPr>
          <a:xfrm>
            <a:off x="1396753" y="1190983"/>
            <a:ext cx="9398494" cy="4348242"/>
          </a:xfrm>
          <a:prstGeom prst="rect">
            <a:avLst/>
          </a:prstGeom>
        </p:spPr>
        <p:txBody>
          <a:bodyPr wrap="square">
            <a:spAutoFit/>
          </a:bodyPr>
          <a:lstStyle/>
          <a:p>
            <a:pPr indent="720000">
              <a:lnSpc>
                <a:spcPct val="150000"/>
              </a:lnSpc>
            </a:pPr>
            <a:r>
              <a:rPr lang="zh-CN" altLang="en-US" sz="3600" b="1" dirty="0">
                <a:solidFill>
                  <a:srgbClr val="FF0000"/>
                </a:solidFill>
                <a:latin typeface="微软雅黑 Light" panose="020B0502040204020203" pitchFamily="34" charset="-122"/>
                <a:ea typeface="微软雅黑 Light" panose="020B0502040204020203" pitchFamily="34" charset="-122"/>
              </a:rPr>
              <a:t>（四）公告</a:t>
            </a:r>
          </a:p>
          <a:p>
            <a:pPr indent="720000">
              <a:lnSpc>
                <a:spcPct val="15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    适用于向国内外宣布重要事项或者法定事项。</a:t>
            </a:r>
          </a:p>
          <a:p>
            <a:pPr indent="720000">
              <a:lnSpc>
                <a:spcPct val="150000"/>
              </a:lnSpc>
            </a:pPr>
            <a:r>
              <a:rPr lang="zh-CN" altLang="en-US" sz="3600" b="1" dirty="0">
                <a:solidFill>
                  <a:srgbClr val="FF0000"/>
                </a:solidFill>
                <a:latin typeface="微软雅黑 Light" panose="020B0502040204020203" pitchFamily="34" charset="-122"/>
                <a:ea typeface="微软雅黑 Light" panose="020B0502040204020203" pitchFamily="34" charset="-122"/>
              </a:rPr>
              <a:t>（五）通告</a:t>
            </a:r>
          </a:p>
          <a:p>
            <a:pPr indent="720000">
              <a:lnSpc>
                <a:spcPct val="15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    适用于在一定范围内公布应当遵守或者周知的事项。（所有机关都可用通告）</a:t>
            </a:r>
          </a:p>
          <a:p>
            <a:pPr>
              <a:lnSpc>
                <a:spcPct val="150000"/>
              </a:lnSpc>
              <a:spcBef>
                <a:spcPct val="0"/>
              </a:spcBef>
            </a:pPr>
            <a:endParaRPr lang="zh-CN" altLang="en-US" sz="3200" b="1" dirty="0">
              <a:solidFill>
                <a:schemeClr val="accent2">
                  <a:lumMod val="75000"/>
                </a:schemeClr>
              </a:solidFill>
              <a:latin typeface="微软雅黑 Light" panose="020B0502040204020203" pitchFamily="34" charset="-122"/>
              <a:ea typeface="微软雅黑 Light" panose="020B0502040204020203" pitchFamily="34" charset="-122"/>
            </a:endParaRPr>
          </a:p>
        </p:txBody>
      </p:sp>
    </p:spTree>
    <p:extLst>
      <p:ext uri="{BB962C8B-B14F-4D97-AF65-F5344CB8AC3E}">
        <p14:creationId xmlns:p14="http://schemas.microsoft.com/office/powerpoint/2010/main" val="2758830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69CFCCA2-9E8F-4702-BFFB-EFA5239D6F32}"/>
              </a:ext>
            </a:extLst>
          </p:cNvPr>
          <p:cNvSpPr/>
          <p:nvPr/>
        </p:nvSpPr>
        <p:spPr>
          <a:xfrm>
            <a:off x="292235" y="199294"/>
            <a:ext cx="5448658" cy="646331"/>
          </a:xfrm>
          <a:prstGeom prst="rect">
            <a:avLst/>
          </a:prstGeom>
          <a:noFill/>
        </p:spPr>
        <p:txBody>
          <a:bodyPr wrap="square" rtlCol="0">
            <a:spAutoFit/>
          </a:bodyPr>
          <a:lstStyle/>
          <a:p>
            <a:r>
              <a:rPr lang="zh-CN" altLang="en-US" sz="3600" b="1" dirty="0">
                <a:solidFill>
                  <a:srgbClr val="1768AC"/>
                </a:solidFill>
                <a:latin typeface="微软雅黑" panose="020B0503020204020204" pitchFamily="34" charset="-122"/>
                <a:ea typeface="微软雅黑" panose="020B0503020204020204" pitchFamily="34" charset="-122"/>
              </a:rPr>
              <a:t>各类文种的概念、特点</a:t>
            </a:r>
          </a:p>
        </p:txBody>
      </p:sp>
      <p:sp>
        <p:nvSpPr>
          <p:cNvPr id="4" name="矩形 3">
            <a:extLst>
              <a:ext uri="{FF2B5EF4-FFF2-40B4-BE49-F238E27FC236}">
                <a16:creationId xmlns:a16="http://schemas.microsoft.com/office/drawing/2014/main" id="{C9331BE1-686E-4921-A510-60FC37A89D87}"/>
              </a:ext>
            </a:extLst>
          </p:cNvPr>
          <p:cNvSpPr/>
          <p:nvPr/>
        </p:nvSpPr>
        <p:spPr>
          <a:xfrm>
            <a:off x="846336" y="1118587"/>
            <a:ext cx="11200661" cy="5290038"/>
          </a:xfrm>
          <a:prstGeom prst="rect">
            <a:avLst/>
          </a:prstGeom>
        </p:spPr>
        <p:txBody>
          <a:bodyPr wrap="square">
            <a:spAutoFit/>
          </a:bodyPr>
          <a:lstStyle/>
          <a:p>
            <a:pPr indent="720000">
              <a:lnSpc>
                <a:spcPct val="120000"/>
              </a:lnSpc>
            </a:pPr>
            <a:r>
              <a:rPr lang="zh-CN" altLang="en-US" sz="3600" b="1" dirty="0">
                <a:solidFill>
                  <a:srgbClr val="FF0000"/>
                </a:solidFill>
                <a:latin typeface="微软雅黑 Light" panose="020B0502040204020203" pitchFamily="34" charset="-122"/>
                <a:ea typeface="微软雅黑 Light" panose="020B0502040204020203" pitchFamily="34" charset="-122"/>
              </a:rPr>
              <a:t>（六）通知</a:t>
            </a:r>
            <a:endParaRPr lang="en-US" altLang="zh-CN" sz="3600" b="1" dirty="0">
              <a:solidFill>
                <a:srgbClr val="FF0000"/>
              </a:solidFill>
              <a:latin typeface="微软雅黑 Light" panose="020B0502040204020203" pitchFamily="34" charset="-122"/>
              <a:ea typeface="微软雅黑 Light" panose="020B0502040204020203" pitchFamily="34" charset="-122"/>
            </a:endParaRPr>
          </a:p>
          <a:p>
            <a:pPr indent="720000">
              <a:lnSpc>
                <a:spcPct val="120000"/>
              </a:lnSpc>
            </a:pPr>
            <a:r>
              <a:rPr lang="en-US" altLang="zh-CN" sz="2400" b="1" dirty="0">
                <a:solidFill>
                  <a:srgbClr val="1768AC"/>
                </a:solidFill>
                <a:latin typeface="微软雅黑 Light" panose="020B0502040204020203" pitchFamily="34" charset="-122"/>
                <a:ea typeface="微软雅黑 Light" panose="020B0502040204020203" pitchFamily="34" charset="-122"/>
              </a:rPr>
              <a:t>1.</a:t>
            </a:r>
            <a:r>
              <a:rPr lang="zh-CN" altLang="en-US" sz="2400" b="1" dirty="0">
                <a:solidFill>
                  <a:srgbClr val="1768AC"/>
                </a:solidFill>
                <a:latin typeface="微软雅黑 Light" panose="020B0502040204020203" pitchFamily="34" charset="-122"/>
                <a:ea typeface="微软雅黑 Light" panose="020B0502040204020203" pitchFamily="34" charset="-122"/>
              </a:rPr>
              <a:t>定义</a:t>
            </a:r>
          </a:p>
          <a:p>
            <a:pPr indent="720000">
              <a:lnSpc>
                <a:spcPct val="120000"/>
              </a:lnSpc>
            </a:pPr>
            <a:r>
              <a:rPr lang="zh-CN" altLang="en-US" sz="2400" b="1" dirty="0">
                <a:latin typeface="微软雅黑 Light" panose="020B0502040204020203" pitchFamily="34" charset="-122"/>
                <a:ea typeface="微软雅黑 Light" panose="020B0502040204020203" pitchFamily="34" charset="-122"/>
              </a:rPr>
              <a:t>通知适用于发布、传达要求下级机关执行和有关单位周知或者执行的事项，批转、转发公文。</a:t>
            </a:r>
          </a:p>
          <a:p>
            <a:pPr indent="720000">
              <a:lnSpc>
                <a:spcPct val="120000"/>
              </a:lnSpc>
            </a:pPr>
            <a:r>
              <a:rPr lang="en-US" altLang="zh-CN" sz="2400" b="1" dirty="0">
                <a:solidFill>
                  <a:srgbClr val="1768AC"/>
                </a:solidFill>
                <a:latin typeface="微软雅黑 Light" panose="020B0502040204020203" pitchFamily="34" charset="-122"/>
                <a:ea typeface="微软雅黑 Light" panose="020B0502040204020203" pitchFamily="34" charset="-122"/>
              </a:rPr>
              <a:t>2.</a:t>
            </a:r>
            <a:r>
              <a:rPr lang="zh-CN" altLang="en-US" sz="2400" b="1" dirty="0">
                <a:solidFill>
                  <a:srgbClr val="1768AC"/>
                </a:solidFill>
                <a:latin typeface="微软雅黑 Light" panose="020B0502040204020203" pitchFamily="34" charset="-122"/>
                <a:ea typeface="微软雅黑 Light" panose="020B0502040204020203" pitchFamily="34" charset="-122"/>
              </a:rPr>
              <a:t>特点</a:t>
            </a:r>
          </a:p>
          <a:p>
            <a:pPr indent="720000">
              <a:lnSpc>
                <a:spcPct val="120000"/>
              </a:lnSpc>
            </a:pPr>
            <a:r>
              <a:rPr lang="zh-CN" altLang="en-US" sz="2400" b="1" dirty="0">
                <a:latin typeface="微软雅黑 Light" panose="020B0502040204020203" pitchFamily="34" charset="-122"/>
                <a:ea typeface="微软雅黑 Light" panose="020B0502040204020203" pitchFamily="34" charset="-122"/>
              </a:rPr>
              <a:t>通知是下行文又是平行文。转发上级机关和不相隶属机关的通知，既有下行文，也有平行文；需要不相隶属的单位周知或遵守的事项，是平行文。</a:t>
            </a:r>
          </a:p>
          <a:p>
            <a:pPr indent="720000">
              <a:lnSpc>
                <a:spcPct val="120000"/>
              </a:lnSpc>
            </a:pPr>
            <a:r>
              <a:rPr lang="en-US" altLang="zh-CN" sz="2400" b="1" dirty="0">
                <a:solidFill>
                  <a:srgbClr val="1768AC"/>
                </a:solidFill>
                <a:latin typeface="微软雅黑 Light" panose="020B0502040204020203" pitchFamily="34" charset="-122"/>
                <a:ea typeface="微软雅黑 Light" panose="020B0502040204020203" pitchFamily="34" charset="-122"/>
              </a:rPr>
              <a:t>3.</a:t>
            </a:r>
            <a:r>
              <a:rPr lang="zh-CN" altLang="en-US" sz="2400" b="1" dirty="0">
                <a:solidFill>
                  <a:srgbClr val="1768AC"/>
                </a:solidFill>
                <a:latin typeface="微软雅黑 Light" panose="020B0502040204020203" pitchFamily="34" charset="-122"/>
                <a:ea typeface="微软雅黑 Light" panose="020B0502040204020203" pitchFamily="34" charset="-122"/>
              </a:rPr>
              <a:t>通知与通告的区别</a:t>
            </a:r>
          </a:p>
          <a:p>
            <a:pPr indent="720000">
              <a:lnSpc>
                <a:spcPct val="120000"/>
              </a:lnSpc>
            </a:pPr>
            <a:r>
              <a:rPr lang="zh-CN" altLang="en-US" sz="2400" b="1" dirty="0">
                <a:latin typeface="微软雅黑 Light" panose="020B0502040204020203" pitchFamily="34" charset="-122"/>
                <a:ea typeface="微软雅黑 Light" panose="020B0502040204020203" pitchFamily="34" charset="-122"/>
              </a:rPr>
              <a:t>告知的对象不同，向社会公开告知人们遵守某事项的就是通告，告知下级或有关单位的就是通知。</a:t>
            </a:r>
          </a:p>
          <a:p>
            <a:pPr>
              <a:lnSpc>
                <a:spcPct val="120000"/>
              </a:lnSpc>
              <a:spcBef>
                <a:spcPct val="0"/>
              </a:spcBef>
            </a:pPr>
            <a:endParaRPr lang="zh-CN" altLang="en-US" sz="3200" b="1" dirty="0">
              <a:solidFill>
                <a:schemeClr val="accent2">
                  <a:lumMod val="75000"/>
                </a:schemeClr>
              </a:solidFill>
              <a:latin typeface="微软雅黑 Light" panose="020B0502040204020203" pitchFamily="34" charset="-122"/>
              <a:ea typeface="微软雅黑 Light" panose="020B0502040204020203" pitchFamily="34" charset="-122"/>
            </a:endParaRPr>
          </a:p>
        </p:txBody>
      </p:sp>
    </p:spTree>
    <p:extLst>
      <p:ext uri="{BB962C8B-B14F-4D97-AF65-F5344CB8AC3E}">
        <p14:creationId xmlns:p14="http://schemas.microsoft.com/office/powerpoint/2010/main" val="529834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C5276105-618F-48E7-88B7-D44619B0260C}"/>
              </a:ext>
            </a:extLst>
          </p:cNvPr>
          <p:cNvSpPr/>
          <p:nvPr/>
        </p:nvSpPr>
        <p:spPr>
          <a:xfrm>
            <a:off x="961747" y="612844"/>
            <a:ext cx="10268506" cy="5632311"/>
          </a:xfrm>
          <a:prstGeom prst="rect">
            <a:avLst/>
          </a:prstGeom>
        </p:spPr>
        <p:txBody>
          <a:bodyPr wrap="square">
            <a:spAutoFit/>
          </a:bodyPr>
          <a:lstStyle/>
          <a:p>
            <a:pPr indent="720000"/>
            <a:r>
              <a:rPr lang="en-US" altLang="zh-CN" sz="2400" b="1" dirty="0">
                <a:solidFill>
                  <a:srgbClr val="1768AC"/>
                </a:solidFill>
                <a:latin typeface="微软雅黑 Light" panose="020B0502040204020203" pitchFamily="34" charset="-122"/>
                <a:ea typeface="微软雅黑 Light" panose="020B0502040204020203" pitchFamily="34" charset="-122"/>
              </a:rPr>
              <a:t>4</a:t>
            </a:r>
            <a:r>
              <a:rPr lang="zh-CN" altLang="zh-CN" sz="2400" b="1" dirty="0">
                <a:solidFill>
                  <a:srgbClr val="1768AC"/>
                </a:solidFill>
                <a:latin typeface="微软雅黑 Light" panose="020B0502040204020203" pitchFamily="34" charset="-122"/>
                <a:ea typeface="微软雅黑 Light" panose="020B0502040204020203" pitchFamily="34" charset="-122"/>
              </a:rPr>
              <a:t>.</a:t>
            </a:r>
            <a:r>
              <a:rPr lang="zh-CN" altLang="en-US" sz="2400" b="1" dirty="0">
                <a:solidFill>
                  <a:srgbClr val="1768AC"/>
                </a:solidFill>
                <a:latin typeface="微软雅黑 Light" panose="020B0502040204020203" pitchFamily="34" charset="-122"/>
                <a:ea typeface="微软雅黑 Light" panose="020B0502040204020203" pitchFamily="34" charset="-122"/>
              </a:rPr>
              <a:t>通知的种类</a:t>
            </a:r>
          </a:p>
          <a:p>
            <a:pPr indent="720000"/>
            <a:r>
              <a:rPr lang="zh-CN" altLang="en-US" sz="2400" b="1" dirty="0">
                <a:latin typeface="微软雅黑 Light" panose="020B0502040204020203" pitchFamily="34" charset="-122"/>
                <a:ea typeface="微软雅黑 Light" panose="020B0502040204020203" pitchFamily="34" charset="-122"/>
              </a:rPr>
              <a:t>（</a:t>
            </a:r>
            <a:r>
              <a:rPr lang="zh-CN" altLang="zh-CN" sz="2400" b="1" dirty="0">
                <a:latin typeface="微软雅黑 Light" panose="020B0502040204020203" pitchFamily="34" charset="-122"/>
                <a:ea typeface="微软雅黑 Light" panose="020B0502040204020203" pitchFamily="34" charset="-122"/>
              </a:rPr>
              <a:t>1</a:t>
            </a:r>
            <a:r>
              <a:rPr lang="zh-CN" altLang="en-US" sz="2400" b="1" dirty="0">
                <a:latin typeface="微软雅黑 Light" panose="020B0502040204020203" pitchFamily="34" charset="-122"/>
                <a:ea typeface="微软雅黑 Light" panose="020B0502040204020203" pitchFamily="34" charset="-122"/>
              </a:rPr>
              <a:t>）发布性的通知。用以本机关制定的有关规定，多是规范性文件，需要下级机关或所属部门执行时以通知的形式印发或发布。如：国务院关于发布</a:t>
            </a:r>
            <a:r>
              <a:rPr lang="en-US" altLang="zh-CN" sz="2400" b="1" dirty="0">
                <a:latin typeface="微软雅黑 Light" panose="020B0502040204020203" pitchFamily="34" charset="-122"/>
                <a:ea typeface="微软雅黑 Light" panose="020B0502040204020203" pitchFamily="34" charset="-122"/>
              </a:rPr>
              <a:t>《XXX</a:t>
            </a:r>
            <a:r>
              <a:rPr lang="zh-CN" altLang="en-US" sz="2400" b="1" dirty="0">
                <a:latin typeface="微软雅黑 Light" panose="020B0502040204020203" pitchFamily="34" charset="-122"/>
                <a:ea typeface="微软雅黑 Light" panose="020B0502040204020203" pitchFamily="34" charset="-122"/>
              </a:rPr>
              <a:t>办法</a:t>
            </a:r>
            <a:r>
              <a:rPr lang="en-US" altLang="zh-CN" sz="2400" b="1" dirty="0">
                <a:latin typeface="微软雅黑 Light" panose="020B0502040204020203" pitchFamily="34" charset="-122"/>
                <a:ea typeface="微软雅黑 Light" panose="020B0502040204020203" pitchFamily="34" charset="-122"/>
              </a:rPr>
              <a:t>》</a:t>
            </a:r>
            <a:r>
              <a:rPr lang="zh-CN" altLang="en-US" sz="2400" b="1" dirty="0">
                <a:latin typeface="微软雅黑 Light" panose="020B0502040204020203" pitchFamily="34" charset="-122"/>
                <a:ea typeface="微软雅黑 Light" panose="020B0502040204020203" pitchFamily="34" charset="-122"/>
              </a:rPr>
              <a:t>的通知。</a:t>
            </a:r>
          </a:p>
          <a:p>
            <a:pPr indent="720000"/>
            <a:r>
              <a:rPr lang="zh-CN" altLang="en-US" sz="2400" b="1" dirty="0">
                <a:latin typeface="微软雅黑 Light" panose="020B0502040204020203" pitchFamily="34" charset="-122"/>
                <a:ea typeface="微软雅黑 Light" panose="020B0502040204020203" pitchFamily="34" charset="-122"/>
              </a:rPr>
              <a:t>（</a:t>
            </a:r>
            <a:r>
              <a:rPr lang="zh-CN" altLang="zh-CN" sz="2400" b="1" dirty="0">
                <a:latin typeface="微软雅黑 Light" panose="020B0502040204020203" pitchFamily="34" charset="-122"/>
                <a:ea typeface="微软雅黑 Light" panose="020B0502040204020203" pitchFamily="34" charset="-122"/>
              </a:rPr>
              <a:t>2</a:t>
            </a:r>
            <a:r>
              <a:rPr lang="zh-CN" altLang="en-US" sz="2400" b="1" dirty="0">
                <a:latin typeface="微软雅黑 Light" panose="020B0502040204020203" pitchFamily="34" charset="-122"/>
                <a:ea typeface="微软雅黑 Light" panose="020B0502040204020203" pitchFamily="34" charset="-122"/>
              </a:rPr>
              <a:t>）传达性的通知。需要下属部门周知、办理执行的事项，用于调整机构、干部任免、启动印章等。如：</a:t>
            </a:r>
            <a:r>
              <a:rPr lang="en-US" altLang="zh-CN" sz="2400" b="1" dirty="0">
                <a:latin typeface="微软雅黑 Light" panose="020B0502040204020203" pitchFamily="34" charset="-122"/>
                <a:ea typeface="微软雅黑 Light" panose="020B0502040204020203" pitchFamily="34" charset="-122"/>
              </a:rPr>
              <a:t>XXX</a:t>
            </a:r>
            <a:r>
              <a:rPr lang="zh-CN" altLang="en-US" sz="2400" b="1" dirty="0">
                <a:latin typeface="微软雅黑 Light" panose="020B0502040204020203" pitchFamily="34" charset="-122"/>
                <a:ea typeface="微软雅黑 Light" panose="020B0502040204020203" pitchFamily="34" charset="-122"/>
              </a:rPr>
              <a:t>关于调整</a:t>
            </a:r>
            <a:r>
              <a:rPr lang="en-US" altLang="zh-CN" sz="2400" b="1" dirty="0">
                <a:latin typeface="微软雅黑 Light" panose="020B0502040204020203" pitchFamily="34" charset="-122"/>
                <a:ea typeface="微软雅黑 Light" panose="020B0502040204020203" pitchFamily="34" charset="-122"/>
              </a:rPr>
              <a:t>XX</a:t>
            </a:r>
            <a:r>
              <a:rPr lang="zh-CN" altLang="en-US" sz="2400" b="1" dirty="0">
                <a:latin typeface="微软雅黑 Light" panose="020B0502040204020203" pitchFamily="34" charset="-122"/>
                <a:ea typeface="微软雅黑 Light" panose="020B0502040204020203" pitchFamily="34" charset="-122"/>
              </a:rPr>
              <a:t>成员的通知。</a:t>
            </a:r>
          </a:p>
          <a:p>
            <a:pPr indent="720000"/>
            <a:r>
              <a:rPr lang="zh-CN" altLang="en-US" sz="2400" b="1" dirty="0">
                <a:latin typeface="微软雅黑 Light" panose="020B0502040204020203" pitchFamily="34" charset="-122"/>
                <a:ea typeface="微软雅黑 Light" panose="020B0502040204020203" pitchFamily="34" charset="-122"/>
              </a:rPr>
              <a:t>（</a:t>
            </a:r>
            <a:r>
              <a:rPr lang="zh-CN" altLang="zh-CN" sz="2400" b="1" dirty="0">
                <a:latin typeface="微软雅黑 Light" panose="020B0502040204020203" pitchFamily="34" charset="-122"/>
                <a:ea typeface="微软雅黑 Light" panose="020B0502040204020203" pitchFamily="34" charset="-122"/>
              </a:rPr>
              <a:t>3</a:t>
            </a:r>
            <a:r>
              <a:rPr lang="zh-CN" altLang="en-US" sz="2400" b="1" dirty="0">
                <a:latin typeface="微软雅黑 Light" panose="020B0502040204020203" pitchFamily="34" charset="-122"/>
                <a:ea typeface="微软雅黑 Light" panose="020B0502040204020203" pitchFamily="34" charset="-122"/>
              </a:rPr>
              <a:t>）转发性的通知。用以转发上级机关和不相隶属机关对对本地区、本部门、本系统有指导意义或借鉴作用的公文。如：</a:t>
            </a:r>
            <a:r>
              <a:rPr lang="en-US" altLang="zh-CN" sz="2400" b="1" dirty="0">
                <a:latin typeface="微软雅黑 Light" panose="020B0502040204020203" pitchFamily="34" charset="-122"/>
                <a:ea typeface="微软雅黑 Light" panose="020B0502040204020203" pitchFamily="34" charset="-122"/>
              </a:rPr>
              <a:t>XXX</a:t>
            </a:r>
            <a:r>
              <a:rPr lang="zh-CN" altLang="en-US" sz="2400" b="1" dirty="0">
                <a:latin typeface="微软雅黑 Light" panose="020B0502040204020203" pitchFamily="34" charset="-122"/>
                <a:ea typeface="微软雅黑 Light" panose="020B0502040204020203" pitchFamily="34" charset="-122"/>
              </a:rPr>
              <a:t>关于转发</a:t>
            </a:r>
            <a:r>
              <a:rPr lang="en-US" altLang="zh-CN" sz="2400" b="1" dirty="0">
                <a:latin typeface="微软雅黑 Light" panose="020B0502040204020203" pitchFamily="34" charset="-122"/>
                <a:ea typeface="微软雅黑 Light" panose="020B0502040204020203" pitchFamily="34" charset="-122"/>
              </a:rPr>
              <a:t>《XXX</a:t>
            </a:r>
            <a:r>
              <a:rPr lang="zh-CN" altLang="en-US" sz="2400" b="1" dirty="0">
                <a:latin typeface="微软雅黑 Light" panose="020B0502040204020203" pitchFamily="34" charset="-122"/>
                <a:ea typeface="微软雅黑 Light" panose="020B0502040204020203" pitchFamily="34" charset="-122"/>
              </a:rPr>
              <a:t>规定</a:t>
            </a:r>
            <a:r>
              <a:rPr lang="en-US" altLang="zh-CN" sz="2400" b="1" dirty="0">
                <a:latin typeface="微软雅黑 Light" panose="020B0502040204020203" pitchFamily="34" charset="-122"/>
                <a:ea typeface="微软雅黑 Light" panose="020B0502040204020203" pitchFamily="34" charset="-122"/>
              </a:rPr>
              <a:t>》</a:t>
            </a:r>
            <a:r>
              <a:rPr lang="zh-CN" altLang="en-US" sz="2400" b="1" dirty="0">
                <a:latin typeface="微软雅黑 Light" panose="020B0502040204020203" pitchFamily="34" charset="-122"/>
                <a:ea typeface="微软雅黑 Light" panose="020B0502040204020203" pitchFamily="34" charset="-122"/>
              </a:rPr>
              <a:t>的通知。</a:t>
            </a:r>
          </a:p>
          <a:p>
            <a:pPr indent="720000"/>
            <a:r>
              <a:rPr lang="zh-CN" altLang="en-US" sz="2400" b="1" dirty="0">
                <a:latin typeface="微软雅黑 Light" panose="020B0502040204020203" pitchFamily="34" charset="-122"/>
                <a:ea typeface="微软雅黑 Light" panose="020B0502040204020203" pitchFamily="34" charset="-122"/>
              </a:rPr>
              <a:t>（</a:t>
            </a:r>
            <a:r>
              <a:rPr lang="zh-CN" altLang="zh-CN" sz="2400" b="1" dirty="0">
                <a:latin typeface="微软雅黑 Light" panose="020B0502040204020203" pitchFamily="34" charset="-122"/>
                <a:ea typeface="微软雅黑 Light" panose="020B0502040204020203" pitchFamily="34" charset="-122"/>
              </a:rPr>
              <a:t>4</a:t>
            </a:r>
            <a:r>
              <a:rPr lang="zh-CN" altLang="en-US" sz="2400" b="1" dirty="0">
                <a:latin typeface="微软雅黑 Light" panose="020B0502040204020203" pitchFamily="34" charset="-122"/>
                <a:ea typeface="微软雅黑 Light" panose="020B0502040204020203" pitchFamily="34" charset="-122"/>
              </a:rPr>
              <a:t>）批转指示性的通知。用以批转下级机关的工作方案、工作要点，批转重要的行政措施、具有普遍性的重要事项的解决意见、应引起重视执行的重要问题；上级机关对下级机关或所属部门上报请求上级支持和协调带有普遍指导性的问题等。如：</a:t>
            </a:r>
            <a:r>
              <a:rPr lang="en-US" altLang="zh-CN" sz="2400" b="1" dirty="0">
                <a:latin typeface="微软雅黑 Light" panose="020B0502040204020203" pitchFamily="34" charset="-122"/>
                <a:ea typeface="微软雅黑 Light" panose="020B0502040204020203" pitchFamily="34" charset="-122"/>
              </a:rPr>
              <a:t>XXX</a:t>
            </a:r>
            <a:r>
              <a:rPr lang="zh-CN" altLang="en-US" sz="2400" b="1" dirty="0">
                <a:latin typeface="微软雅黑 Light" panose="020B0502040204020203" pitchFamily="34" charset="-122"/>
                <a:ea typeface="微软雅黑 Light" panose="020B0502040204020203" pitchFamily="34" charset="-122"/>
              </a:rPr>
              <a:t>关于批转</a:t>
            </a:r>
            <a:r>
              <a:rPr lang="en-US" altLang="zh-CN" sz="2400" b="1" dirty="0">
                <a:latin typeface="微软雅黑 Light" panose="020B0502040204020203" pitchFamily="34" charset="-122"/>
                <a:ea typeface="微软雅黑 Light" panose="020B0502040204020203" pitchFamily="34" charset="-122"/>
              </a:rPr>
              <a:t>《XXX</a:t>
            </a:r>
            <a:r>
              <a:rPr lang="zh-CN" altLang="en-US" sz="2400" b="1" dirty="0">
                <a:latin typeface="微软雅黑 Light" panose="020B0502040204020203" pitchFamily="34" charset="-122"/>
                <a:ea typeface="微软雅黑 Light" panose="020B0502040204020203" pitchFamily="34" charset="-122"/>
              </a:rPr>
              <a:t>工作方案</a:t>
            </a:r>
            <a:r>
              <a:rPr lang="en-US" altLang="zh-CN" sz="2400" b="1" dirty="0">
                <a:latin typeface="微软雅黑 Light" panose="020B0502040204020203" pitchFamily="34" charset="-122"/>
                <a:ea typeface="微软雅黑 Light" panose="020B0502040204020203" pitchFamily="34" charset="-122"/>
              </a:rPr>
              <a:t>》</a:t>
            </a:r>
            <a:r>
              <a:rPr lang="zh-CN" altLang="en-US" sz="2400" b="1" dirty="0">
                <a:latin typeface="微软雅黑 Light" panose="020B0502040204020203" pitchFamily="34" charset="-122"/>
                <a:ea typeface="微软雅黑 Light" panose="020B0502040204020203" pitchFamily="34" charset="-122"/>
              </a:rPr>
              <a:t>的通知。</a:t>
            </a:r>
          </a:p>
          <a:p>
            <a:pPr indent="720000"/>
            <a:r>
              <a:rPr lang="zh-CN" altLang="en-US" sz="2400" b="1" dirty="0">
                <a:latin typeface="微软雅黑 Light" panose="020B0502040204020203" pitchFamily="34" charset="-122"/>
                <a:ea typeface="微软雅黑 Light" panose="020B0502040204020203" pitchFamily="34" charset="-122"/>
              </a:rPr>
              <a:t>（</a:t>
            </a:r>
            <a:r>
              <a:rPr lang="zh-CN" altLang="zh-CN" sz="2400" b="1" dirty="0">
                <a:latin typeface="微软雅黑 Light" panose="020B0502040204020203" pitchFamily="34" charset="-122"/>
                <a:ea typeface="微软雅黑 Light" panose="020B0502040204020203" pitchFamily="34" charset="-122"/>
              </a:rPr>
              <a:t>5</a:t>
            </a:r>
            <a:r>
              <a:rPr lang="zh-CN" altLang="en-US" sz="2400" b="1" dirty="0">
                <a:latin typeface="微软雅黑 Light" panose="020B0502040204020203" pitchFamily="34" charset="-122"/>
                <a:ea typeface="微软雅黑 Light" panose="020B0502040204020203" pitchFamily="34" charset="-122"/>
              </a:rPr>
              <a:t>）会议通知。召开会议的主要事项为主要内容。包括时间、地点、内容、出席和列席人员等。</a:t>
            </a:r>
          </a:p>
        </p:txBody>
      </p:sp>
    </p:spTree>
    <p:extLst>
      <p:ext uri="{BB962C8B-B14F-4D97-AF65-F5344CB8AC3E}">
        <p14:creationId xmlns:p14="http://schemas.microsoft.com/office/powerpoint/2010/main" val="1144819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443DDFFD-5601-47D1-B1E6-DDC4D6EED568}"/>
              </a:ext>
            </a:extLst>
          </p:cNvPr>
          <p:cNvSpPr txBox="1">
            <a:spLocks noChangeArrowheads="1"/>
          </p:cNvSpPr>
          <p:nvPr/>
        </p:nvSpPr>
        <p:spPr>
          <a:xfrm>
            <a:off x="496409" y="1030457"/>
            <a:ext cx="11199181" cy="479708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720000">
              <a:lnSpc>
                <a:spcPct val="120000"/>
              </a:lnSpc>
              <a:buFont typeface="Wingdings" panose="05000000000000000000" pitchFamily="2" charset="2"/>
              <a:buNone/>
            </a:pPr>
            <a:r>
              <a:rPr lang="en-US" altLang="zh-CN" sz="3200" b="1" dirty="0">
                <a:solidFill>
                  <a:srgbClr val="1768AC"/>
                </a:solidFill>
                <a:latin typeface="微软雅黑 Light" panose="020B0502040204020203" pitchFamily="34" charset="-122"/>
                <a:ea typeface="微软雅黑 Light" panose="020B0502040204020203" pitchFamily="34" charset="-122"/>
              </a:rPr>
              <a:t>5.</a:t>
            </a:r>
            <a:r>
              <a:rPr lang="zh-CN" altLang="en-US" sz="3200" b="1" dirty="0">
                <a:solidFill>
                  <a:srgbClr val="1768AC"/>
                </a:solidFill>
                <a:latin typeface="微软雅黑 Light" panose="020B0502040204020203" pitchFamily="34" charset="-122"/>
                <a:ea typeface="微软雅黑 Light" panose="020B0502040204020203" pitchFamily="34" charset="-122"/>
              </a:rPr>
              <a:t>写作要领</a:t>
            </a:r>
          </a:p>
          <a:p>
            <a:pPr indent="720000">
              <a:lnSpc>
                <a:spcPct val="120000"/>
              </a:lnSpc>
            </a:pPr>
            <a:r>
              <a:rPr lang="zh-CN" altLang="en-US" dirty="0">
                <a:latin typeface="微软雅黑" panose="020B0503020204020204" pitchFamily="34" charset="-122"/>
                <a:ea typeface="微软雅黑" panose="020B0503020204020204" pitchFamily="34" charset="-122"/>
              </a:rPr>
              <a:t>（</a:t>
            </a:r>
            <a:r>
              <a:rPr lang="zh-CN"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a:t>
            </a:r>
            <a:r>
              <a:rPr lang="zh-CN" altLang="en-US" dirty="0">
                <a:solidFill>
                  <a:srgbClr val="FF0000"/>
                </a:solidFill>
                <a:latin typeface="微软雅黑" panose="020B0503020204020204" pitchFamily="34" charset="-122"/>
                <a:ea typeface="微软雅黑" panose="020B0503020204020204" pitchFamily="34" charset="-122"/>
              </a:rPr>
              <a:t>针对性</a:t>
            </a:r>
            <a:r>
              <a:rPr lang="zh-CN" altLang="en-US" dirty="0">
                <a:latin typeface="微软雅黑" panose="020B0503020204020204" pitchFamily="34" charset="-122"/>
                <a:ea typeface="微软雅黑" panose="020B0503020204020204" pitchFamily="34" charset="-122"/>
              </a:rPr>
              <a:t>。通知的内容具有很强的针对性，明确的行文目的。</a:t>
            </a:r>
          </a:p>
          <a:p>
            <a:pPr indent="720000">
              <a:lnSpc>
                <a:spcPct val="120000"/>
              </a:lnSpc>
            </a:pPr>
            <a:r>
              <a:rPr lang="zh-CN" altLang="en-US" dirty="0">
                <a:latin typeface="微软雅黑" panose="020B0503020204020204" pitchFamily="34" charset="-122"/>
                <a:ea typeface="微软雅黑" panose="020B0503020204020204" pitchFamily="34" charset="-122"/>
              </a:rPr>
              <a:t>（</a:t>
            </a:r>
            <a:r>
              <a:rPr lang="zh-CN" altLang="zh-CN" dirty="0">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）文字表述要</a:t>
            </a:r>
            <a:r>
              <a:rPr lang="zh-CN" altLang="en-US" dirty="0">
                <a:solidFill>
                  <a:srgbClr val="FF0000"/>
                </a:solidFill>
                <a:latin typeface="微软雅黑" panose="020B0503020204020204" pitchFamily="34" charset="-122"/>
                <a:ea typeface="微软雅黑" panose="020B0503020204020204" pitchFamily="34" charset="-122"/>
              </a:rPr>
              <a:t>准确</a:t>
            </a:r>
            <a:r>
              <a:rPr lang="zh-CN" altLang="en-US" dirty="0">
                <a:latin typeface="微软雅黑" panose="020B0503020204020204" pitchFamily="34" charset="-122"/>
                <a:ea typeface="微软雅黑" panose="020B0503020204020204" pitchFamily="34" charset="-122"/>
              </a:rPr>
              <a:t>。通知事项要写的具体明确，时间、地点、事项一清二楚，使受文机关能具体了解和办理。</a:t>
            </a:r>
          </a:p>
          <a:p>
            <a:pPr indent="720000">
              <a:lnSpc>
                <a:spcPct val="120000"/>
              </a:lnSpc>
            </a:pPr>
            <a:r>
              <a:rPr lang="zh-CN" altLang="en-US" dirty="0">
                <a:latin typeface="微软雅黑" panose="020B0503020204020204" pitchFamily="34" charset="-122"/>
                <a:ea typeface="微软雅黑" panose="020B0503020204020204" pitchFamily="34" charset="-122"/>
              </a:rPr>
              <a:t>（</a:t>
            </a:r>
            <a:r>
              <a:rPr lang="zh-CN"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）行文要</a:t>
            </a:r>
            <a:r>
              <a:rPr lang="zh-CN" altLang="en-US" dirty="0">
                <a:solidFill>
                  <a:srgbClr val="FF0000"/>
                </a:solidFill>
                <a:latin typeface="微软雅黑" panose="020B0503020204020204" pitchFamily="34" charset="-122"/>
                <a:ea typeface="微软雅黑" panose="020B0503020204020204" pitchFamily="34" charset="-122"/>
              </a:rPr>
              <a:t>及时</a:t>
            </a:r>
            <a:r>
              <a:rPr lang="zh-CN" altLang="en-US" dirty="0">
                <a:latin typeface="微软雅黑" panose="020B0503020204020204" pitchFamily="34" charset="-122"/>
                <a:ea typeface="微软雅黑" panose="020B0503020204020204" pitchFamily="34" charset="-122"/>
              </a:rPr>
              <a:t>。通知行文一定要迅速及时，以便下级尽快知晓，抓紧安排，必要时可用“</a:t>
            </a:r>
            <a:r>
              <a:rPr lang="zh-CN" altLang="zh-CN" dirty="0">
                <a:latin typeface="微软雅黑" panose="020B0503020204020204" pitchFamily="34" charset="-122"/>
                <a:ea typeface="微软雅黑" panose="020B0503020204020204" pitchFamily="34" charset="-122"/>
              </a:rPr>
              <a:t>xxx</a:t>
            </a:r>
            <a:r>
              <a:rPr lang="zh-CN" altLang="en-US" dirty="0">
                <a:latin typeface="微软雅黑" panose="020B0503020204020204" pitchFamily="34" charset="-122"/>
                <a:ea typeface="微软雅黑" panose="020B0503020204020204" pitchFamily="34" charset="-122"/>
              </a:rPr>
              <a:t>的紧急通知”。</a:t>
            </a:r>
          </a:p>
          <a:p>
            <a:pPr indent="720000">
              <a:lnSpc>
                <a:spcPct val="120000"/>
              </a:lnSpc>
            </a:pPr>
            <a:r>
              <a:rPr lang="zh-CN" altLang="en-US" dirty="0">
                <a:latin typeface="微软雅黑" panose="020B0503020204020204" pitchFamily="34" charset="-122"/>
                <a:ea typeface="微软雅黑" panose="020B0503020204020204" pitchFamily="34" charset="-122"/>
              </a:rPr>
              <a:t>（</a:t>
            </a:r>
            <a:r>
              <a:rPr lang="zh-CN" altLang="zh-CN" dirty="0">
                <a:latin typeface="微软雅黑" panose="020B0503020204020204" pitchFamily="34" charset="-122"/>
                <a:ea typeface="微软雅黑" panose="020B0503020204020204" pitchFamily="34" charset="-122"/>
              </a:rPr>
              <a:t>4</a:t>
            </a:r>
            <a:r>
              <a:rPr lang="zh-CN" altLang="en-US" dirty="0">
                <a:latin typeface="微软雅黑" panose="020B0503020204020204" pitchFamily="34" charset="-122"/>
                <a:ea typeface="微软雅黑" panose="020B0503020204020204" pitchFamily="34" charset="-122"/>
              </a:rPr>
              <a:t>）主送单位名称要写</a:t>
            </a:r>
            <a:r>
              <a:rPr lang="zh-CN" altLang="en-US" dirty="0">
                <a:solidFill>
                  <a:srgbClr val="FF0000"/>
                </a:solidFill>
                <a:latin typeface="微软雅黑" panose="020B0503020204020204" pitchFamily="34" charset="-122"/>
                <a:ea typeface="微软雅黑" panose="020B0503020204020204" pitchFamily="34" charset="-122"/>
              </a:rPr>
              <a:t>规范</a:t>
            </a:r>
            <a:r>
              <a:rPr lang="zh-CN" altLang="en-US" dirty="0">
                <a:latin typeface="微软雅黑" panose="020B0503020204020204" pitchFamily="34" charset="-122"/>
                <a:ea typeface="微软雅黑" panose="020B0503020204020204" pitchFamily="34" charset="-122"/>
              </a:rPr>
              <a:t>。通知的主送单位可以是一个，也可以是多个，但不能向上级机关发通知。</a:t>
            </a:r>
          </a:p>
        </p:txBody>
      </p:sp>
    </p:spTree>
    <p:extLst>
      <p:ext uri="{BB962C8B-B14F-4D97-AF65-F5344CB8AC3E}">
        <p14:creationId xmlns:p14="http://schemas.microsoft.com/office/powerpoint/2010/main" val="3877883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E5FCC4CF-24D1-439A-8AC2-CBA5F5C69ECC}"/>
              </a:ext>
            </a:extLst>
          </p:cNvPr>
          <p:cNvSpPr/>
          <p:nvPr/>
        </p:nvSpPr>
        <p:spPr>
          <a:xfrm>
            <a:off x="748368" y="1330220"/>
            <a:ext cx="10934646" cy="4197559"/>
          </a:xfrm>
          <a:prstGeom prst="rect">
            <a:avLst/>
          </a:prstGeom>
        </p:spPr>
        <p:txBody>
          <a:bodyPr wrap="square">
            <a:spAutoFit/>
          </a:bodyPr>
          <a:lstStyle/>
          <a:p>
            <a:pPr indent="720000">
              <a:lnSpc>
                <a:spcPct val="120000"/>
              </a:lnSpc>
            </a:pPr>
            <a:r>
              <a:rPr lang="zh-CN" altLang="en-US" sz="3200" dirty="0">
                <a:solidFill>
                  <a:srgbClr val="FF0000"/>
                </a:solidFill>
                <a:latin typeface="微软雅黑" panose="020B0503020204020204" pitchFamily="34" charset="-122"/>
                <a:ea typeface="微软雅黑" panose="020B0503020204020204" pitchFamily="34" charset="-122"/>
              </a:rPr>
              <a:t>（七）通报</a:t>
            </a:r>
            <a:endParaRPr lang="en-US" altLang="zh-CN" sz="3200" dirty="0">
              <a:solidFill>
                <a:srgbClr val="FF0000"/>
              </a:solidFill>
              <a:latin typeface="微软雅黑" panose="020B0503020204020204" pitchFamily="34" charset="-122"/>
              <a:ea typeface="微软雅黑" panose="020B0503020204020204" pitchFamily="34" charset="-122"/>
            </a:endParaRPr>
          </a:p>
          <a:p>
            <a:pPr indent="720000">
              <a:lnSpc>
                <a:spcPct val="12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适用于表彰先进、批评错误、传达重要精神和告知重要情况。</a:t>
            </a:r>
          </a:p>
          <a:p>
            <a:pPr indent="720000">
              <a:lnSpc>
                <a:spcPct val="120000"/>
              </a:lnSpc>
            </a:pPr>
            <a:r>
              <a:rPr lang="zh-CN" altLang="en-US" sz="3200" dirty="0">
                <a:solidFill>
                  <a:srgbClr val="FF0000"/>
                </a:solidFill>
                <a:latin typeface="微软雅黑" panose="020B0503020204020204" pitchFamily="34" charset="-122"/>
                <a:ea typeface="微软雅黑" panose="020B0503020204020204" pitchFamily="34" charset="-122"/>
              </a:rPr>
              <a:t>（八）议案</a:t>
            </a:r>
          </a:p>
          <a:p>
            <a:pPr indent="720000">
              <a:lnSpc>
                <a:spcPct val="12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适用于各级人民政府按照法律程序向同级人民代表大会或者人民代表大会常务委员会提请审议事项。例如：深圳市人民政府关于提请审议</a:t>
            </a:r>
            <a:r>
              <a:rPr lang="en-US" altLang="zh-CN" sz="2800" b="1" dirty="0">
                <a:solidFill>
                  <a:srgbClr val="1768AC"/>
                </a:solidFill>
                <a:latin typeface="微软雅黑 Light" panose="020B0502040204020203" pitchFamily="34" charset="-122"/>
                <a:ea typeface="微软雅黑 Light" panose="020B0502040204020203" pitchFamily="34" charset="-122"/>
              </a:rPr>
              <a:t>《XXX</a:t>
            </a:r>
            <a:r>
              <a:rPr lang="zh-CN" altLang="en-US" sz="2800" b="1" dirty="0">
                <a:solidFill>
                  <a:srgbClr val="1768AC"/>
                </a:solidFill>
                <a:latin typeface="微软雅黑 Light" panose="020B0502040204020203" pitchFamily="34" charset="-122"/>
                <a:ea typeface="微软雅黑 Light" panose="020B0502040204020203" pitchFamily="34" charset="-122"/>
              </a:rPr>
              <a:t>年政府投资项目计划（草案）</a:t>
            </a:r>
            <a:r>
              <a:rPr lang="en-US" altLang="zh-CN" sz="2800" b="1" dirty="0">
                <a:solidFill>
                  <a:srgbClr val="1768AC"/>
                </a:solidFill>
                <a:latin typeface="微软雅黑 Light" panose="020B0502040204020203" pitchFamily="34" charset="-122"/>
                <a:ea typeface="微软雅黑 Light" panose="020B0502040204020203" pitchFamily="34" charset="-122"/>
              </a:rPr>
              <a:t>》</a:t>
            </a:r>
            <a:r>
              <a:rPr lang="zh-CN" altLang="en-US" sz="2800" b="1" dirty="0">
                <a:solidFill>
                  <a:srgbClr val="1768AC"/>
                </a:solidFill>
                <a:latin typeface="微软雅黑 Light" panose="020B0502040204020203" pitchFamily="34" charset="-122"/>
                <a:ea typeface="微软雅黑 Light" panose="020B0502040204020203" pitchFamily="34" charset="-122"/>
              </a:rPr>
              <a:t>的议案，深圳市人民政府关于提请审议</a:t>
            </a:r>
            <a:r>
              <a:rPr lang="en-US" altLang="zh-CN" sz="2800" b="1" dirty="0">
                <a:solidFill>
                  <a:srgbClr val="1768AC"/>
                </a:solidFill>
                <a:latin typeface="微软雅黑 Light" panose="020B0502040204020203" pitchFamily="34" charset="-122"/>
                <a:ea typeface="微软雅黑 Light" panose="020B0502040204020203" pitchFamily="34" charset="-122"/>
              </a:rPr>
              <a:t>《</a:t>
            </a:r>
            <a:r>
              <a:rPr lang="zh-CN" altLang="en-US" sz="2800" b="1" dirty="0">
                <a:solidFill>
                  <a:srgbClr val="1768AC"/>
                </a:solidFill>
                <a:latin typeface="微软雅黑 Light" panose="020B0502040204020203" pitchFamily="34" charset="-122"/>
                <a:ea typeface="微软雅黑 Light" panose="020B0502040204020203" pitchFamily="34" charset="-122"/>
              </a:rPr>
              <a:t>深圳市</a:t>
            </a:r>
            <a:r>
              <a:rPr lang="en-US" altLang="zh-CN" sz="2800" b="1" dirty="0">
                <a:solidFill>
                  <a:srgbClr val="1768AC"/>
                </a:solidFill>
                <a:latin typeface="微软雅黑 Light" panose="020B0502040204020203" pitchFamily="34" charset="-122"/>
                <a:ea typeface="微软雅黑 Light" panose="020B0502040204020203" pitchFamily="34" charset="-122"/>
              </a:rPr>
              <a:t>XXX</a:t>
            </a:r>
            <a:r>
              <a:rPr lang="zh-CN" altLang="en-US" sz="2800" b="1" dirty="0">
                <a:solidFill>
                  <a:srgbClr val="1768AC"/>
                </a:solidFill>
                <a:latin typeface="微软雅黑 Light" panose="020B0502040204020203" pitchFamily="34" charset="-122"/>
                <a:ea typeface="微软雅黑 Light" panose="020B0502040204020203" pitchFamily="34" charset="-122"/>
              </a:rPr>
              <a:t>年度审计工作报告</a:t>
            </a:r>
            <a:r>
              <a:rPr lang="en-US" altLang="zh-CN" sz="2800" b="1" dirty="0">
                <a:solidFill>
                  <a:srgbClr val="1768AC"/>
                </a:solidFill>
                <a:latin typeface="微软雅黑 Light" panose="020B0502040204020203" pitchFamily="34" charset="-122"/>
                <a:ea typeface="微软雅黑 Light" panose="020B0502040204020203" pitchFamily="34" charset="-122"/>
              </a:rPr>
              <a:t>》</a:t>
            </a:r>
            <a:r>
              <a:rPr lang="zh-CN" altLang="en-US" sz="2800" b="1" dirty="0">
                <a:solidFill>
                  <a:srgbClr val="1768AC"/>
                </a:solidFill>
                <a:latin typeface="微软雅黑 Light" panose="020B0502040204020203" pitchFamily="34" charset="-122"/>
                <a:ea typeface="微软雅黑 Light" panose="020B0502040204020203" pitchFamily="34" charset="-122"/>
              </a:rPr>
              <a:t>的议案等。</a:t>
            </a:r>
          </a:p>
          <a:p>
            <a:pPr>
              <a:lnSpc>
                <a:spcPct val="120000"/>
              </a:lnSpc>
            </a:pPr>
            <a:endParaRPr lang="zh-CN" altLang="en-US"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73469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356071" y="669046"/>
            <a:ext cx="314570" cy="314570"/>
          </a:xfrm>
          <a:prstGeom prst="ellipse">
            <a:avLst/>
          </a:prstGeom>
          <a:solidFill>
            <a:srgbClr val="176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68AC"/>
              </a:solidFill>
            </a:endParaRPr>
          </a:p>
        </p:txBody>
      </p:sp>
      <p:sp>
        <p:nvSpPr>
          <p:cNvPr id="7" name="文本框 6"/>
          <p:cNvSpPr txBox="1"/>
          <p:nvPr/>
        </p:nvSpPr>
        <p:spPr>
          <a:xfrm>
            <a:off x="965260" y="472388"/>
            <a:ext cx="6648651" cy="707886"/>
          </a:xfrm>
          <a:prstGeom prst="rect">
            <a:avLst/>
          </a:prstGeom>
          <a:noFill/>
        </p:spPr>
        <p:txBody>
          <a:bodyPr wrap="square" rtlCol="0">
            <a:spAutoFit/>
          </a:bodyPr>
          <a:lstStyle/>
          <a:p>
            <a:r>
              <a:rPr lang="zh-CN" altLang="en-US" sz="4000" b="1" dirty="0">
                <a:solidFill>
                  <a:srgbClr val="1768AC"/>
                </a:solidFill>
                <a:latin typeface="微软雅黑" panose="020B0503020204020204" pitchFamily="34" charset="-122"/>
                <a:ea typeface="微软雅黑" panose="020B0503020204020204" pitchFamily="34" charset="-122"/>
              </a:rPr>
              <a:t>目录</a:t>
            </a:r>
          </a:p>
        </p:txBody>
      </p:sp>
      <p:grpSp>
        <p:nvGrpSpPr>
          <p:cNvPr id="14" name="组 4"/>
          <p:cNvGrpSpPr/>
          <p:nvPr/>
        </p:nvGrpSpPr>
        <p:grpSpPr>
          <a:xfrm>
            <a:off x="682976" y="1853135"/>
            <a:ext cx="1851677" cy="1851677"/>
            <a:chOff x="1058387" y="1049424"/>
            <a:chExt cx="2663244" cy="2663244"/>
          </a:xfrm>
        </p:grpSpPr>
        <p:sp>
          <p:nvSpPr>
            <p:cNvPr id="87" name="空心弧 86"/>
            <p:cNvSpPr/>
            <p:nvPr/>
          </p:nvSpPr>
          <p:spPr>
            <a:xfrm rot="16200000">
              <a:off x="1058387" y="1049424"/>
              <a:ext cx="2663244" cy="2663244"/>
            </a:xfrm>
            <a:prstGeom prst="blockArc">
              <a:avLst>
                <a:gd name="adj1" fmla="val 4719989"/>
                <a:gd name="adj2" fmla="val 21446483"/>
                <a:gd name="adj3" fmla="val 5649"/>
              </a:avLst>
            </a:prstGeom>
            <a:solidFill>
              <a:srgbClr val="06BEE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dirty="0">
                <a:solidFill>
                  <a:schemeClr val="tx1"/>
                </a:solidFill>
              </a:endParaRPr>
            </a:p>
          </p:txBody>
        </p:sp>
        <p:sp>
          <p:nvSpPr>
            <p:cNvPr id="88" name="椭圆 87"/>
            <p:cNvSpPr/>
            <p:nvPr/>
          </p:nvSpPr>
          <p:spPr>
            <a:xfrm>
              <a:off x="1122235" y="1113272"/>
              <a:ext cx="2535547" cy="2535547"/>
            </a:xfrm>
            <a:prstGeom prst="ellipse">
              <a:avLst/>
            </a:prstGeom>
            <a:noFill/>
            <a:ln w="38100" cmpd="sng">
              <a:solidFill>
                <a:srgbClr val="06BEE1"/>
              </a:solid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dirty="0"/>
            </a:p>
          </p:txBody>
        </p:sp>
        <p:sp>
          <p:nvSpPr>
            <p:cNvPr id="89" name="椭圆 88"/>
            <p:cNvSpPr/>
            <p:nvPr/>
          </p:nvSpPr>
          <p:spPr>
            <a:xfrm>
              <a:off x="1433645" y="1424682"/>
              <a:ext cx="1912728" cy="1912728"/>
            </a:xfrm>
            <a:prstGeom prst="ellipse">
              <a:avLst/>
            </a:prstGeom>
            <a:solidFill>
              <a:srgbClr val="0325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en-US" altLang="zh-CN" sz="4400" dirty="0">
                  <a:latin typeface="Impact"/>
                  <a:cs typeface="Impact"/>
                </a:rPr>
                <a:t>1</a:t>
              </a:r>
              <a:endParaRPr kumimoji="1" lang="zh-CN" altLang="en-US" sz="4400" dirty="0">
                <a:latin typeface="Impact"/>
                <a:cs typeface="Impact"/>
              </a:endParaRPr>
            </a:p>
          </p:txBody>
        </p:sp>
      </p:grpSp>
      <p:grpSp>
        <p:nvGrpSpPr>
          <p:cNvPr id="15" name="组 5"/>
          <p:cNvGrpSpPr/>
          <p:nvPr/>
        </p:nvGrpSpPr>
        <p:grpSpPr>
          <a:xfrm>
            <a:off x="3596301" y="1853135"/>
            <a:ext cx="1851677" cy="1851677"/>
            <a:chOff x="1058387" y="1049424"/>
            <a:chExt cx="2663244" cy="2663244"/>
          </a:xfrm>
        </p:grpSpPr>
        <p:sp>
          <p:nvSpPr>
            <p:cNvPr id="84" name="空心弧 83"/>
            <p:cNvSpPr/>
            <p:nvPr/>
          </p:nvSpPr>
          <p:spPr>
            <a:xfrm rot="16200000">
              <a:off x="1058387" y="1049424"/>
              <a:ext cx="2663244" cy="2663244"/>
            </a:xfrm>
            <a:prstGeom prst="blockArc">
              <a:avLst>
                <a:gd name="adj1" fmla="val 4719989"/>
                <a:gd name="adj2" fmla="val 21446483"/>
                <a:gd name="adj3" fmla="val 5649"/>
              </a:avLst>
            </a:prstGeom>
            <a:solidFill>
              <a:srgbClr val="06BEE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dirty="0">
                <a:solidFill>
                  <a:schemeClr val="tx1"/>
                </a:solidFill>
              </a:endParaRPr>
            </a:p>
          </p:txBody>
        </p:sp>
        <p:sp>
          <p:nvSpPr>
            <p:cNvPr id="85" name="椭圆 84"/>
            <p:cNvSpPr/>
            <p:nvPr/>
          </p:nvSpPr>
          <p:spPr>
            <a:xfrm>
              <a:off x="1122236" y="1113272"/>
              <a:ext cx="2535547" cy="2535547"/>
            </a:xfrm>
            <a:prstGeom prst="ellipse">
              <a:avLst/>
            </a:prstGeom>
            <a:noFill/>
            <a:ln w="38100" cmpd="sng">
              <a:solidFill>
                <a:srgbClr val="06BEE1"/>
              </a:solid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dirty="0"/>
            </a:p>
          </p:txBody>
        </p:sp>
        <p:sp>
          <p:nvSpPr>
            <p:cNvPr id="86" name="椭圆 85"/>
            <p:cNvSpPr/>
            <p:nvPr/>
          </p:nvSpPr>
          <p:spPr>
            <a:xfrm>
              <a:off x="1433645" y="1424682"/>
              <a:ext cx="1912728" cy="1912728"/>
            </a:xfrm>
            <a:prstGeom prst="ellipse">
              <a:avLst/>
            </a:prstGeom>
            <a:solidFill>
              <a:srgbClr val="0325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en-US" altLang="zh-CN" sz="4400" dirty="0">
                  <a:latin typeface="Impact"/>
                  <a:cs typeface="Impact"/>
                </a:rPr>
                <a:t>2</a:t>
              </a:r>
              <a:endParaRPr kumimoji="1" lang="zh-CN" altLang="en-US" sz="4400" dirty="0">
                <a:latin typeface="Impact"/>
                <a:cs typeface="Impact"/>
              </a:endParaRPr>
            </a:p>
          </p:txBody>
        </p:sp>
      </p:grpSp>
      <p:grpSp>
        <p:nvGrpSpPr>
          <p:cNvPr id="17" name="组 9"/>
          <p:cNvGrpSpPr/>
          <p:nvPr/>
        </p:nvGrpSpPr>
        <p:grpSpPr>
          <a:xfrm>
            <a:off x="6509626" y="1853135"/>
            <a:ext cx="1851677" cy="1851677"/>
            <a:chOff x="1058387" y="1049424"/>
            <a:chExt cx="2663244" cy="2663244"/>
          </a:xfrm>
        </p:grpSpPr>
        <p:sp>
          <p:nvSpPr>
            <p:cNvPr id="81" name="空心弧 80"/>
            <p:cNvSpPr/>
            <p:nvPr/>
          </p:nvSpPr>
          <p:spPr>
            <a:xfrm rot="16200000">
              <a:off x="1058387" y="1049424"/>
              <a:ext cx="2663244" cy="2663244"/>
            </a:xfrm>
            <a:prstGeom prst="blockArc">
              <a:avLst>
                <a:gd name="adj1" fmla="val 4719989"/>
                <a:gd name="adj2" fmla="val 21446483"/>
                <a:gd name="adj3" fmla="val 5649"/>
              </a:avLst>
            </a:prstGeom>
            <a:solidFill>
              <a:srgbClr val="06BEE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dirty="0">
                <a:solidFill>
                  <a:schemeClr val="tx1"/>
                </a:solidFill>
              </a:endParaRPr>
            </a:p>
          </p:txBody>
        </p:sp>
        <p:sp>
          <p:nvSpPr>
            <p:cNvPr id="82" name="椭圆 81"/>
            <p:cNvSpPr/>
            <p:nvPr/>
          </p:nvSpPr>
          <p:spPr>
            <a:xfrm>
              <a:off x="1122236" y="1113272"/>
              <a:ext cx="2535547" cy="2535547"/>
            </a:xfrm>
            <a:prstGeom prst="ellipse">
              <a:avLst/>
            </a:prstGeom>
            <a:noFill/>
            <a:ln w="38100" cmpd="sng">
              <a:solidFill>
                <a:srgbClr val="06BEE1"/>
              </a:solid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dirty="0"/>
            </a:p>
          </p:txBody>
        </p:sp>
        <p:sp>
          <p:nvSpPr>
            <p:cNvPr id="83" name="椭圆 82"/>
            <p:cNvSpPr/>
            <p:nvPr/>
          </p:nvSpPr>
          <p:spPr>
            <a:xfrm>
              <a:off x="1433645" y="1424682"/>
              <a:ext cx="1912728" cy="1912728"/>
            </a:xfrm>
            <a:prstGeom prst="ellipse">
              <a:avLst/>
            </a:prstGeom>
            <a:solidFill>
              <a:srgbClr val="0325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en-US" altLang="zh-CN" sz="4400" dirty="0">
                  <a:latin typeface="Impact"/>
                  <a:cs typeface="Impact"/>
                </a:rPr>
                <a:t>3</a:t>
              </a:r>
              <a:endParaRPr kumimoji="1" lang="zh-CN" altLang="en-US" sz="4400" dirty="0">
                <a:latin typeface="Impact"/>
                <a:cs typeface="Impact"/>
              </a:endParaRPr>
            </a:p>
          </p:txBody>
        </p:sp>
      </p:grpSp>
      <p:grpSp>
        <p:nvGrpSpPr>
          <p:cNvPr id="18" name="组 13"/>
          <p:cNvGrpSpPr/>
          <p:nvPr/>
        </p:nvGrpSpPr>
        <p:grpSpPr>
          <a:xfrm>
            <a:off x="9422950" y="1853135"/>
            <a:ext cx="1851677" cy="1851677"/>
            <a:chOff x="1058387" y="1049424"/>
            <a:chExt cx="2663244" cy="2663244"/>
          </a:xfrm>
        </p:grpSpPr>
        <p:sp>
          <p:nvSpPr>
            <p:cNvPr id="78" name="空心弧 77"/>
            <p:cNvSpPr/>
            <p:nvPr/>
          </p:nvSpPr>
          <p:spPr>
            <a:xfrm rot="16200000">
              <a:off x="1058387" y="1049424"/>
              <a:ext cx="2663244" cy="2663244"/>
            </a:xfrm>
            <a:prstGeom prst="blockArc">
              <a:avLst>
                <a:gd name="adj1" fmla="val 4719989"/>
                <a:gd name="adj2" fmla="val 21446483"/>
                <a:gd name="adj3" fmla="val 5649"/>
              </a:avLst>
            </a:prstGeom>
            <a:solidFill>
              <a:srgbClr val="06BEE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dirty="0">
                <a:solidFill>
                  <a:schemeClr val="tx1"/>
                </a:solidFill>
              </a:endParaRPr>
            </a:p>
          </p:txBody>
        </p:sp>
        <p:sp>
          <p:nvSpPr>
            <p:cNvPr id="79" name="椭圆 78"/>
            <p:cNvSpPr/>
            <p:nvPr/>
          </p:nvSpPr>
          <p:spPr>
            <a:xfrm>
              <a:off x="1122236" y="1113272"/>
              <a:ext cx="2535547" cy="2535547"/>
            </a:xfrm>
            <a:prstGeom prst="ellipse">
              <a:avLst/>
            </a:prstGeom>
            <a:noFill/>
            <a:ln w="38100" cmpd="sng">
              <a:solidFill>
                <a:srgbClr val="06BEE1"/>
              </a:solid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80" name="椭圆 79"/>
            <p:cNvSpPr/>
            <p:nvPr/>
          </p:nvSpPr>
          <p:spPr>
            <a:xfrm>
              <a:off x="1433645" y="1424682"/>
              <a:ext cx="1912728" cy="1912728"/>
            </a:xfrm>
            <a:prstGeom prst="ellipse">
              <a:avLst/>
            </a:prstGeom>
            <a:solidFill>
              <a:srgbClr val="0325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en-US" altLang="zh-CN" sz="4400" dirty="0">
                  <a:latin typeface="Impact"/>
                  <a:cs typeface="Impact"/>
                </a:rPr>
                <a:t>4</a:t>
              </a:r>
              <a:endParaRPr kumimoji="1" lang="zh-CN" altLang="en-US" sz="4400" dirty="0">
                <a:latin typeface="Impact"/>
                <a:cs typeface="Impact"/>
              </a:endParaRPr>
            </a:p>
          </p:txBody>
        </p:sp>
      </p:grpSp>
      <p:sp>
        <p:nvSpPr>
          <p:cNvPr id="20" name="文本框 26"/>
          <p:cNvSpPr txBox="1"/>
          <p:nvPr/>
        </p:nvSpPr>
        <p:spPr>
          <a:xfrm>
            <a:off x="792133" y="4240166"/>
            <a:ext cx="1633361" cy="33425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500"/>
              </a:lnSpc>
            </a:pPr>
            <a:r>
              <a:rPr kumimoji="1" lang="zh-CN" altLang="en-US" sz="2800" b="1" dirty="0">
                <a:solidFill>
                  <a:srgbClr val="06BEE1"/>
                </a:solidFill>
                <a:latin typeface="微软雅黑" panose="020B0503020204020204" pitchFamily="34" charset="-122"/>
                <a:ea typeface="微软雅黑" panose="020B0503020204020204" pitchFamily="34" charset="-122"/>
                <a:cs typeface="Impact"/>
              </a:rPr>
              <a:t>概述</a:t>
            </a:r>
          </a:p>
        </p:txBody>
      </p:sp>
      <p:sp>
        <p:nvSpPr>
          <p:cNvPr id="21" name="文本框 28"/>
          <p:cNvSpPr txBox="1"/>
          <p:nvPr/>
        </p:nvSpPr>
        <p:spPr>
          <a:xfrm>
            <a:off x="3705458" y="4240166"/>
            <a:ext cx="1633361" cy="32207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500"/>
              </a:lnSpc>
            </a:pPr>
            <a:r>
              <a:rPr kumimoji="1" lang="zh-CN" altLang="en-US" sz="2800" b="1" dirty="0">
                <a:solidFill>
                  <a:srgbClr val="06BEE1"/>
                </a:solidFill>
                <a:latin typeface="微软雅黑" panose="020B0503020204020204" pitchFamily="34" charset="-122"/>
                <a:ea typeface="微软雅黑" panose="020B0503020204020204" pitchFamily="34" charset="-122"/>
                <a:cs typeface="Impact"/>
              </a:rPr>
              <a:t>公文种类</a:t>
            </a:r>
          </a:p>
        </p:txBody>
      </p:sp>
      <p:sp>
        <p:nvSpPr>
          <p:cNvPr id="28" name="文本框 29"/>
          <p:cNvSpPr txBox="1"/>
          <p:nvPr/>
        </p:nvSpPr>
        <p:spPr>
          <a:xfrm>
            <a:off x="6618783" y="4240166"/>
            <a:ext cx="1633361" cy="32207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500"/>
              </a:lnSpc>
            </a:pPr>
            <a:r>
              <a:rPr kumimoji="1" lang="zh-CN" altLang="en-US" sz="2800" b="1" dirty="0">
                <a:solidFill>
                  <a:srgbClr val="06BEE1"/>
                </a:solidFill>
                <a:latin typeface="微软雅黑" panose="020B0503020204020204" pitchFamily="34" charset="-122"/>
                <a:ea typeface="微软雅黑" panose="020B0503020204020204" pitchFamily="34" charset="-122"/>
                <a:cs typeface="Impact"/>
              </a:rPr>
              <a:t>公文格式</a:t>
            </a:r>
          </a:p>
        </p:txBody>
      </p:sp>
      <p:sp>
        <p:nvSpPr>
          <p:cNvPr id="29" name="文本框 30"/>
          <p:cNvSpPr txBox="1"/>
          <p:nvPr/>
        </p:nvSpPr>
        <p:spPr>
          <a:xfrm>
            <a:off x="9532108" y="4240166"/>
            <a:ext cx="1633361" cy="32207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500"/>
              </a:lnSpc>
            </a:pPr>
            <a:r>
              <a:rPr kumimoji="1" lang="zh-CN" altLang="en-US" sz="2800" b="1" dirty="0">
                <a:solidFill>
                  <a:srgbClr val="06BEE1"/>
                </a:solidFill>
                <a:latin typeface="微软雅黑" panose="020B0503020204020204" pitchFamily="34" charset="-122"/>
                <a:ea typeface="微软雅黑" panose="020B0503020204020204" pitchFamily="34" charset="-122"/>
                <a:cs typeface="Impact"/>
              </a:rPr>
              <a:t>公文处理</a:t>
            </a:r>
          </a:p>
        </p:txBody>
      </p:sp>
    </p:spTree>
    <p:extLst>
      <p:ext uri="{BB962C8B-B14F-4D97-AF65-F5344CB8AC3E}">
        <p14:creationId xmlns:p14="http://schemas.microsoft.com/office/powerpoint/2010/main" val="8426834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69CFCCA2-9E8F-4702-BFFB-EFA5239D6F32}"/>
              </a:ext>
            </a:extLst>
          </p:cNvPr>
          <p:cNvSpPr/>
          <p:nvPr/>
        </p:nvSpPr>
        <p:spPr>
          <a:xfrm>
            <a:off x="238970" y="243681"/>
            <a:ext cx="5448658" cy="646331"/>
          </a:xfrm>
          <a:prstGeom prst="rect">
            <a:avLst/>
          </a:prstGeom>
          <a:noFill/>
        </p:spPr>
        <p:txBody>
          <a:bodyPr wrap="square" rtlCol="0">
            <a:spAutoFit/>
          </a:bodyPr>
          <a:lstStyle/>
          <a:p>
            <a:r>
              <a:rPr lang="zh-CN" altLang="en-US" sz="3600" b="1" dirty="0">
                <a:solidFill>
                  <a:srgbClr val="1768AC"/>
                </a:solidFill>
                <a:latin typeface="微软雅黑" panose="020B0503020204020204" pitchFamily="34" charset="-122"/>
                <a:ea typeface="微软雅黑" panose="020B0503020204020204" pitchFamily="34" charset="-122"/>
              </a:rPr>
              <a:t>各类文种的概念、特点</a:t>
            </a:r>
          </a:p>
        </p:txBody>
      </p:sp>
      <p:sp>
        <p:nvSpPr>
          <p:cNvPr id="4" name="矩形 3">
            <a:extLst>
              <a:ext uri="{FF2B5EF4-FFF2-40B4-BE49-F238E27FC236}">
                <a16:creationId xmlns:a16="http://schemas.microsoft.com/office/drawing/2014/main" id="{C9331BE1-686E-4921-A510-60FC37A89D87}"/>
              </a:ext>
            </a:extLst>
          </p:cNvPr>
          <p:cNvSpPr/>
          <p:nvPr/>
        </p:nvSpPr>
        <p:spPr>
          <a:xfrm>
            <a:off x="1396753" y="1297515"/>
            <a:ext cx="9398494" cy="4403641"/>
          </a:xfrm>
          <a:prstGeom prst="rect">
            <a:avLst/>
          </a:prstGeom>
        </p:spPr>
        <p:txBody>
          <a:bodyPr wrap="square">
            <a:spAutoFit/>
          </a:bodyPr>
          <a:lstStyle/>
          <a:p>
            <a:pPr indent="720000">
              <a:lnSpc>
                <a:spcPct val="120000"/>
              </a:lnSpc>
            </a:pPr>
            <a:r>
              <a:rPr lang="zh-CN" altLang="en-US" sz="3600" b="1" dirty="0">
                <a:solidFill>
                  <a:srgbClr val="FF0000"/>
                </a:solidFill>
                <a:latin typeface="微软雅黑 Light" panose="020B0502040204020203" pitchFamily="34" charset="-122"/>
                <a:ea typeface="微软雅黑 Light" panose="020B0502040204020203" pitchFamily="34" charset="-122"/>
              </a:rPr>
              <a:t>（九）报告</a:t>
            </a:r>
            <a:endParaRPr lang="en-US" altLang="zh-CN" sz="3600" b="1" dirty="0">
              <a:solidFill>
                <a:srgbClr val="FF0000"/>
              </a:solidFill>
              <a:latin typeface="微软雅黑 Light" panose="020B0502040204020203" pitchFamily="34" charset="-122"/>
              <a:ea typeface="微软雅黑 Light" panose="020B0502040204020203" pitchFamily="34" charset="-122"/>
            </a:endParaRPr>
          </a:p>
          <a:p>
            <a:pPr indent="720000">
              <a:lnSpc>
                <a:spcPct val="120000"/>
              </a:lnSpc>
            </a:pPr>
            <a:r>
              <a:rPr lang="en-US" altLang="zh-CN" sz="2800" b="1" dirty="0">
                <a:solidFill>
                  <a:srgbClr val="1768AC"/>
                </a:solidFill>
                <a:latin typeface="微软雅黑 Light" panose="020B0502040204020203" pitchFamily="34" charset="-122"/>
                <a:ea typeface="微软雅黑 Light" panose="020B0502040204020203" pitchFamily="34" charset="-122"/>
              </a:rPr>
              <a:t>1. </a:t>
            </a:r>
            <a:r>
              <a:rPr lang="zh-CN" altLang="en-US" sz="2800" b="1" dirty="0">
                <a:solidFill>
                  <a:srgbClr val="1768AC"/>
                </a:solidFill>
                <a:latin typeface="微软雅黑 Light" panose="020B0502040204020203" pitchFamily="34" charset="-122"/>
                <a:ea typeface="微软雅黑 Light" panose="020B0502040204020203" pitchFamily="34" charset="-122"/>
              </a:rPr>
              <a:t>定义。报告适用于向上级机关汇报工作，反映情况，回复上级机关的询问。</a:t>
            </a:r>
            <a:endParaRPr lang="en-US" altLang="zh-CN" sz="2800" b="1" dirty="0">
              <a:solidFill>
                <a:srgbClr val="1768AC"/>
              </a:solidFill>
              <a:latin typeface="微软雅黑 Light" panose="020B0502040204020203" pitchFamily="34" charset="-122"/>
              <a:ea typeface="微软雅黑 Light" panose="020B0502040204020203" pitchFamily="34" charset="-122"/>
            </a:endParaRPr>
          </a:p>
          <a:p>
            <a:pPr indent="720000">
              <a:lnSpc>
                <a:spcPct val="12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为避免需要上级机关办理的建设性意见等事项夹带于“报告”中，增加了“意见”这个文种，删去了原“报告”中可以“</a:t>
            </a:r>
            <a:r>
              <a:rPr lang="zh-CN" altLang="en-US" sz="2800" b="1" dirty="0">
                <a:solidFill>
                  <a:srgbClr val="FF0000"/>
                </a:solidFill>
                <a:latin typeface="微软雅黑 Light" panose="020B0502040204020203" pitchFamily="34" charset="-122"/>
                <a:ea typeface="微软雅黑 Light" panose="020B0502040204020203" pitchFamily="34" charset="-122"/>
              </a:rPr>
              <a:t>提出意见或者建议</a:t>
            </a:r>
            <a:r>
              <a:rPr lang="zh-CN" altLang="en-US" sz="2800" b="1" dirty="0">
                <a:solidFill>
                  <a:srgbClr val="1768AC"/>
                </a:solidFill>
                <a:latin typeface="微软雅黑 Light" panose="020B0502040204020203" pitchFamily="34" charset="-122"/>
                <a:ea typeface="微软雅黑 Light" panose="020B0502040204020203" pitchFamily="34" charset="-122"/>
              </a:rPr>
              <a:t>”的内容。据此，“意见”和“报告”两个文种的区别各有侧重。</a:t>
            </a:r>
          </a:p>
          <a:p>
            <a:pPr>
              <a:lnSpc>
                <a:spcPct val="120000"/>
              </a:lnSpc>
              <a:spcBef>
                <a:spcPct val="0"/>
              </a:spcBef>
            </a:pPr>
            <a:endParaRPr lang="zh-CN" altLang="en-US" sz="3200" b="1" dirty="0">
              <a:solidFill>
                <a:schemeClr val="accent2">
                  <a:lumMod val="75000"/>
                </a:schemeClr>
              </a:solidFill>
              <a:latin typeface="微软雅黑 Light" panose="020B0502040204020203" pitchFamily="34" charset="-122"/>
              <a:ea typeface="微软雅黑 Light" panose="020B0502040204020203" pitchFamily="34" charset="-122"/>
            </a:endParaRPr>
          </a:p>
        </p:txBody>
      </p:sp>
    </p:spTree>
    <p:extLst>
      <p:ext uri="{BB962C8B-B14F-4D97-AF65-F5344CB8AC3E}">
        <p14:creationId xmlns:p14="http://schemas.microsoft.com/office/powerpoint/2010/main" val="37102099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69CFCCA2-9E8F-4702-BFFB-EFA5239D6F32}"/>
              </a:ext>
            </a:extLst>
          </p:cNvPr>
          <p:cNvSpPr/>
          <p:nvPr/>
        </p:nvSpPr>
        <p:spPr>
          <a:xfrm>
            <a:off x="238970" y="243681"/>
            <a:ext cx="5448658" cy="646331"/>
          </a:xfrm>
          <a:prstGeom prst="rect">
            <a:avLst/>
          </a:prstGeom>
          <a:noFill/>
        </p:spPr>
        <p:txBody>
          <a:bodyPr wrap="square" rtlCol="0">
            <a:spAutoFit/>
          </a:bodyPr>
          <a:lstStyle/>
          <a:p>
            <a:r>
              <a:rPr lang="zh-CN" altLang="en-US" sz="3600" b="1" dirty="0">
                <a:solidFill>
                  <a:srgbClr val="1768AC"/>
                </a:solidFill>
                <a:latin typeface="微软雅黑" panose="020B0503020204020204" pitchFamily="34" charset="-122"/>
                <a:ea typeface="微软雅黑" panose="020B0503020204020204" pitchFamily="34" charset="-122"/>
              </a:rPr>
              <a:t>各类文种的概念、特点</a:t>
            </a:r>
          </a:p>
        </p:txBody>
      </p:sp>
      <p:sp>
        <p:nvSpPr>
          <p:cNvPr id="4" name="矩形 3">
            <a:extLst>
              <a:ext uri="{FF2B5EF4-FFF2-40B4-BE49-F238E27FC236}">
                <a16:creationId xmlns:a16="http://schemas.microsoft.com/office/drawing/2014/main" id="{C9331BE1-686E-4921-A510-60FC37A89D87}"/>
              </a:ext>
            </a:extLst>
          </p:cNvPr>
          <p:cNvSpPr/>
          <p:nvPr/>
        </p:nvSpPr>
        <p:spPr>
          <a:xfrm>
            <a:off x="1139299" y="1335061"/>
            <a:ext cx="10339527" cy="4187878"/>
          </a:xfrm>
          <a:prstGeom prst="rect">
            <a:avLst/>
          </a:prstGeom>
        </p:spPr>
        <p:txBody>
          <a:bodyPr wrap="square">
            <a:spAutoFit/>
          </a:bodyPr>
          <a:lstStyle/>
          <a:p>
            <a:pPr indent="720000">
              <a:lnSpc>
                <a:spcPct val="120000"/>
              </a:lnSpc>
            </a:pPr>
            <a:r>
              <a:rPr lang="en-US" altLang="zh-CN" sz="2800" b="1" dirty="0">
                <a:solidFill>
                  <a:srgbClr val="1768AC"/>
                </a:solidFill>
                <a:latin typeface="微软雅黑 Light" panose="020B0502040204020203" pitchFamily="34" charset="-122"/>
                <a:ea typeface="微软雅黑 Light" panose="020B0502040204020203" pitchFamily="34" charset="-122"/>
              </a:rPr>
              <a:t>2. </a:t>
            </a:r>
            <a:r>
              <a:rPr lang="zh-CN" altLang="en-US" sz="2800" b="1" dirty="0">
                <a:solidFill>
                  <a:srgbClr val="1768AC"/>
                </a:solidFill>
                <a:latin typeface="微软雅黑 Light" panose="020B0502040204020203" pitchFamily="34" charset="-122"/>
                <a:ea typeface="微软雅黑 Light" panose="020B0502040204020203" pitchFamily="34" charset="-122"/>
              </a:rPr>
              <a:t>特点。（</a:t>
            </a:r>
            <a:r>
              <a:rPr lang="en-US" altLang="zh-CN" sz="2800" b="1" dirty="0">
                <a:solidFill>
                  <a:srgbClr val="1768AC"/>
                </a:solidFill>
                <a:latin typeface="微软雅黑 Light" panose="020B0502040204020203" pitchFamily="34" charset="-122"/>
                <a:ea typeface="微软雅黑 Light" panose="020B0502040204020203" pitchFamily="34" charset="-122"/>
              </a:rPr>
              <a:t>1</a:t>
            </a:r>
            <a:r>
              <a:rPr lang="zh-CN" altLang="en-US" sz="2800" b="1" dirty="0">
                <a:solidFill>
                  <a:srgbClr val="1768AC"/>
                </a:solidFill>
                <a:latin typeface="微软雅黑 Light" panose="020B0502040204020203" pitchFamily="34" charset="-122"/>
                <a:ea typeface="微软雅黑 Light" panose="020B0502040204020203" pitchFamily="34" charset="-122"/>
              </a:rPr>
              <a:t>）行文方向固定。属于</a:t>
            </a:r>
            <a:r>
              <a:rPr lang="zh-CN" altLang="en-US" sz="2800" b="1" dirty="0">
                <a:solidFill>
                  <a:srgbClr val="FF0000"/>
                </a:solidFill>
                <a:latin typeface="微软雅黑 Light" panose="020B0502040204020203" pitchFamily="34" charset="-122"/>
                <a:ea typeface="微软雅黑 Light" panose="020B0502040204020203" pitchFamily="34" charset="-122"/>
              </a:rPr>
              <a:t>单向上行文</a:t>
            </a:r>
            <a:r>
              <a:rPr lang="zh-CN" altLang="en-US" sz="2800" b="1" dirty="0">
                <a:solidFill>
                  <a:srgbClr val="1768AC"/>
                </a:solidFill>
                <a:latin typeface="微软雅黑 Light" panose="020B0502040204020203" pitchFamily="34" charset="-122"/>
                <a:ea typeface="微软雅黑 Light" panose="020B0502040204020203" pitchFamily="34" charset="-122"/>
              </a:rPr>
              <a:t>，一般不需要受文机关批复；（</a:t>
            </a:r>
            <a:r>
              <a:rPr lang="en-US" altLang="zh-CN" sz="2800" b="1" dirty="0">
                <a:solidFill>
                  <a:srgbClr val="1768AC"/>
                </a:solidFill>
                <a:latin typeface="微软雅黑 Light" panose="020B0502040204020203" pitchFamily="34" charset="-122"/>
                <a:ea typeface="微软雅黑 Light" panose="020B0502040204020203" pitchFamily="34" charset="-122"/>
              </a:rPr>
              <a:t>2</a:t>
            </a:r>
            <a:r>
              <a:rPr lang="zh-CN" altLang="en-US" sz="2800" b="1" dirty="0">
                <a:solidFill>
                  <a:srgbClr val="1768AC"/>
                </a:solidFill>
                <a:latin typeface="微软雅黑 Light" panose="020B0502040204020203" pitchFamily="34" charset="-122"/>
                <a:ea typeface="微软雅黑 Light" panose="020B0502040204020203" pitchFamily="34" charset="-122"/>
              </a:rPr>
              <a:t>）内容广泛性及灵活性。可以一文一事也可以</a:t>
            </a:r>
            <a:r>
              <a:rPr lang="zh-CN" altLang="en-US" sz="2800" b="1" dirty="0">
                <a:solidFill>
                  <a:srgbClr val="FF0000"/>
                </a:solidFill>
                <a:latin typeface="微软雅黑 Light" panose="020B0502040204020203" pitchFamily="34" charset="-122"/>
                <a:ea typeface="微软雅黑 Light" panose="020B0502040204020203" pitchFamily="34" charset="-122"/>
              </a:rPr>
              <a:t>一文多事</a:t>
            </a:r>
            <a:r>
              <a:rPr lang="zh-CN" altLang="en-US" sz="2800" b="1" dirty="0">
                <a:solidFill>
                  <a:srgbClr val="1768AC"/>
                </a:solidFill>
                <a:latin typeface="微软雅黑 Light" panose="020B0502040204020203" pitchFamily="34" charset="-122"/>
                <a:ea typeface="微软雅黑 Light" panose="020B0502040204020203" pitchFamily="34" charset="-122"/>
              </a:rPr>
              <a:t>；篇幅可长可短。</a:t>
            </a:r>
          </a:p>
          <a:p>
            <a:pPr indent="720000">
              <a:lnSpc>
                <a:spcPct val="120000"/>
              </a:lnSpc>
            </a:pPr>
            <a:r>
              <a:rPr lang="en-US" altLang="zh-CN" sz="2800" b="1" dirty="0">
                <a:solidFill>
                  <a:srgbClr val="1768AC"/>
                </a:solidFill>
                <a:latin typeface="微软雅黑 Light" panose="020B0502040204020203" pitchFamily="34" charset="-122"/>
                <a:ea typeface="微软雅黑 Light" panose="020B0502040204020203" pitchFamily="34" charset="-122"/>
              </a:rPr>
              <a:t>3. </a:t>
            </a:r>
            <a:r>
              <a:rPr lang="zh-CN" altLang="en-US" sz="2800" b="1" dirty="0">
                <a:solidFill>
                  <a:srgbClr val="1768AC"/>
                </a:solidFill>
                <a:latin typeface="微软雅黑 Light" panose="020B0502040204020203" pitchFamily="34" charset="-122"/>
                <a:ea typeface="微软雅黑 Light" panose="020B0502040204020203" pitchFamily="34" charset="-122"/>
              </a:rPr>
              <a:t>作用。报告作为一种</a:t>
            </a:r>
            <a:r>
              <a:rPr lang="zh-CN" altLang="en-US" sz="2800" b="1" dirty="0">
                <a:solidFill>
                  <a:srgbClr val="FF0000"/>
                </a:solidFill>
                <a:latin typeface="微软雅黑 Light" panose="020B0502040204020203" pitchFamily="34" charset="-122"/>
                <a:ea typeface="微软雅黑 Light" panose="020B0502040204020203" pitchFamily="34" charset="-122"/>
              </a:rPr>
              <a:t>陈述性公文</a:t>
            </a:r>
            <a:r>
              <a:rPr lang="zh-CN" altLang="en-US" sz="2800" b="1" dirty="0">
                <a:solidFill>
                  <a:srgbClr val="1768AC"/>
                </a:solidFill>
                <a:latin typeface="微软雅黑 Light" panose="020B0502040204020203" pitchFamily="34" charset="-122"/>
                <a:ea typeface="微软雅黑 Light" panose="020B0502040204020203" pitchFamily="34" charset="-122"/>
              </a:rPr>
              <a:t>，通常在事情发生后或进行中行文，以便于上级机关及时了解下情、指导下级工作。上级机关对收到的报告可以不批复。</a:t>
            </a:r>
          </a:p>
          <a:p>
            <a:pPr indent="720000">
              <a:lnSpc>
                <a:spcPct val="120000"/>
              </a:lnSpc>
            </a:pPr>
            <a:r>
              <a:rPr lang="en-US" altLang="zh-CN" sz="2800" b="1" dirty="0">
                <a:solidFill>
                  <a:srgbClr val="1768AC"/>
                </a:solidFill>
                <a:latin typeface="微软雅黑 Light" panose="020B0502040204020203" pitchFamily="34" charset="-122"/>
                <a:ea typeface="微软雅黑 Light" panose="020B0502040204020203" pitchFamily="34" charset="-122"/>
              </a:rPr>
              <a:t>4. </a:t>
            </a:r>
            <a:r>
              <a:rPr lang="zh-CN" altLang="en-US" sz="2800" b="1" dirty="0">
                <a:solidFill>
                  <a:srgbClr val="1768AC"/>
                </a:solidFill>
                <a:latin typeface="微软雅黑 Light" panose="020B0502040204020203" pitchFamily="34" charset="-122"/>
                <a:ea typeface="微软雅黑 Light" panose="020B0502040204020203" pitchFamily="34" charset="-122"/>
              </a:rPr>
              <a:t>写报告应注意的事项。（</a:t>
            </a:r>
            <a:r>
              <a:rPr lang="en-US" altLang="zh-CN" sz="2800" b="1" dirty="0">
                <a:solidFill>
                  <a:srgbClr val="1768AC"/>
                </a:solidFill>
                <a:latin typeface="微软雅黑 Light" panose="020B0502040204020203" pitchFamily="34" charset="-122"/>
                <a:ea typeface="微软雅黑 Light" panose="020B0502040204020203" pitchFamily="34" charset="-122"/>
              </a:rPr>
              <a:t>1</a:t>
            </a:r>
            <a:r>
              <a:rPr lang="zh-CN" altLang="en-US" sz="2800" b="1" dirty="0">
                <a:solidFill>
                  <a:srgbClr val="1768AC"/>
                </a:solidFill>
                <a:latin typeface="微软雅黑 Light" panose="020B0502040204020203" pitchFamily="34" charset="-122"/>
                <a:ea typeface="微软雅黑 Light" panose="020B0502040204020203" pitchFamily="34" charset="-122"/>
              </a:rPr>
              <a:t>）材料齐全可靠；（</a:t>
            </a:r>
            <a:r>
              <a:rPr lang="en-US" altLang="zh-CN" sz="2800" b="1" dirty="0">
                <a:solidFill>
                  <a:srgbClr val="1768AC"/>
                </a:solidFill>
                <a:latin typeface="微软雅黑 Light" panose="020B0502040204020203" pitchFamily="34" charset="-122"/>
                <a:ea typeface="微软雅黑 Light" panose="020B0502040204020203" pitchFamily="34" charset="-122"/>
              </a:rPr>
              <a:t>2</a:t>
            </a:r>
            <a:r>
              <a:rPr lang="zh-CN" altLang="en-US" sz="2800" b="1" dirty="0">
                <a:solidFill>
                  <a:srgbClr val="1768AC"/>
                </a:solidFill>
                <a:latin typeface="微软雅黑 Light" panose="020B0502040204020203" pitchFamily="34" charset="-122"/>
                <a:ea typeface="微软雅黑 Light" panose="020B0502040204020203" pitchFamily="34" charset="-122"/>
              </a:rPr>
              <a:t>）重点突出，脉络分明；（ </a:t>
            </a:r>
            <a:r>
              <a:rPr lang="en-US" altLang="zh-CN" sz="2800" b="1" dirty="0">
                <a:solidFill>
                  <a:srgbClr val="1768AC"/>
                </a:solidFill>
                <a:latin typeface="微软雅黑 Light" panose="020B0502040204020203" pitchFamily="34" charset="-122"/>
                <a:ea typeface="微软雅黑 Light" panose="020B0502040204020203" pitchFamily="34" charset="-122"/>
              </a:rPr>
              <a:t>3</a:t>
            </a:r>
            <a:r>
              <a:rPr lang="zh-CN" altLang="en-US" sz="2800" b="1" dirty="0">
                <a:solidFill>
                  <a:srgbClr val="1768AC"/>
                </a:solidFill>
                <a:latin typeface="微软雅黑 Light" panose="020B0502040204020203" pitchFamily="34" charset="-122"/>
                <a:ea typeface="微软雅黑 Light" panose="020B0502040204020203" pitchFamily="34" charset="-122"/>
              </a:rPr>
              <a:t>）语言简练，做到“文约而事丰”。</a:t>
            </a:r>
          </a:p>
        </p:txBody>
      </p:sp>
    </p:spTree>
    <p:extLst>
      <p:ext uri="{BB962C8B-B14F-4D97-AF65-F5344CB8AC3E}">
        <p14:creationId xmlns:p14="http://schemas.microsoft.com/office/powerpoint/2010/main" val="2726699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B7BC1B92-F5ED-4B1F-BDB5-2E11E4F7F5C3}"/>
              </a:ext>
            </a:extLst>
          </p:cNvPr>
          <p:cNvSpPr/>
          <p:nvPr/>
        </p:nvSpPr>
        <p:spPr>
          <a:xfrm>
            <a:off x="780508" y="554400"/>
            <a:ext cx="5448658" cy="646331"/>
          </a:xfrm>
          <a:prstGeom prst="rect">
            <a:avLst/>
          </a:prstGeom>
          <a:noFill/>
        </p:spPr>
        <p:txBody>
          <a:bodyPr wrap="square" rtlCol="0">
            <a:spAutoFit/>
          </a:bodyPr>
          <a:lstStyle/>
          <a:p>
            <a:r>
              <a:rPr lang="zh-CN" altLang="en-US" sz="3600" dirty="0">
                <a:solidFill>
                  <a:srgbClr val="1768AC"/>
                </a:solidFill>
                <a:latin typeface="微软雅黑" panose="020B0503020204020204" pitchFamily="34" charset="-122"/>
                <a:ea typeface="微软雅黑" panose="020B0503020204020204" pitchFamily="34" charset="-122"/>
              </a:rPr>
              <a:t>总结与报告的区别</a:t>
            </a:r>
          </a:p>
        </p:txBody>
      </p:sp>
      <p:sp>
        <p:nvSpPr>
          <p:cNvPr id="3" name="Rectangle 2">
            <a:extLst>
              <a:ext uri="{FF2B5EF4-FFF2-40B4-BE49-F238E27FC236}">
                <a16:creationId xmlns:a16="http://schemas.microsoft.com/office/drawing/2014/main" id="{918736FC-FFF3-47A0-9E8F-7761564AC923}"/>
              </a:ext>
            </a:extLst>
          </p:cNvPr>
          <p:cNvSpPr txBox="1">
            <a:spLocks noChangeArrowheads="1"/>
          </p:cNvSpPr>
          <p:nvPr/>
        </p:nvSpPr>
        <p:spPr>
          <a:xfrm>
            <a:off x="1072718" y="1275242"/>
            <a:ext cx="10574785" cy="409574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dirty="0">
                <a:solidFill>
                  <a:srgbClr val="FF0000"/>
                </a:solidFill>
                <a:latin typeface="微软雅黑" panose="020B0503020204020204" pitchFamily="34" charset="-122"/>
                <a:ea typeface="微软雅黑" panose="020B0503020204020204" pitchFamily="34" charset="-122"/>
              </a:rPr>
              <a:t>（一）写作的目的不同。</a:t>
            </a:r>
            <a:r>
              <a:rPr lang="zh-CN" altLang="en-US" dirty="0">
                <a:latin typeface="微软雅黑" panose="020B0503020204020204" pitchFamily="34" charset="-122"/>
                <a:ea typeface="微软雅黑" panose="020B0503020204020204" pitchFamily="34" charset="-122"/>
              </a:rPr>
              <a:t>工作报告是向上级机关汇报工作，让上级了解下级的情况；工作总结主要是单位或个人对前一时期的工作情况进行回顾分析评价，以便下一步更好的开展工作。</a:t>
            </a:r>
          </a:p>
          <a:p>
            <a:pPr marL="0" indent="0">
              <a:lnSpc>
                <a:spcPct val="150000"/>
              </a:lnSpc>
              <a:buNone/>
            </a:pPr>
            <a:r>
              <a:rPr lang="zh-CN" altLang="en-US" dirty="0">
                <a:solidFill>
                  <a:srgbClr val="FF0000"/>
                </a:solidFill>
                <a:latin typeface="微软雅黑" panose="020B0503020204020204" pitchFamily="34" charset="-122"/>
                <a:ea typeface="微软雅黑" panose="020B0503020204020204" pitchFamily="34" charset="-122"/>
              </a:rPr>
              <a:t>（二）公文的规范性不同。</a:t>
            </a:r>
            <a:r>
              <a:rPr lang="zh-CN" altLang="en-US" dirty="0">
                <a:latin typeface="微软雅黑" panose="020B0503020204020204" pitchFamily="34" charset="-122"/>
                <a:ea typeface="微软雅黑" panose="020B0503020204020204" pitchFamily="34" charset="-122"/>
              </a:rPr>
              <a:t>工作报告必须有具备公文的格式，也就是说它是规范性的公文，工作总结，不属于规范性公文的范畴，只能说是“准公文”，没有具备严格意义上公文的格式的要求。</a:t>
            </a:r>
          </a:p>
        </p:txBody>
      </p:sp>
    </p:spTree>
    <p:extLst>
      <p:ext uri="{BB962C8B-B14F-4D97-AF65-F5344CB8AC3E}">
        <p14:creationId xmlns:p14="http://schemas.microsoft.com/office/powerpoint/2010/main" val="1950141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06C7B169-1141-42D7-B870-4358319BB93E}"/>
              </a:ext>
            </a:extLst>
          </p:cNvPr>
          <p:cNvSpPr/>
          <p:nvPr/>
        </p:nvSpPr>
        <p:spPr>
          <a:xfrm>
            <a:off x="1191087" y="963165"/>
            <a:ext cx="10101310" cy="5219186"/>
          </a:xfrm>
          <a:prstGeom prst="rect">
            <a:avLst/>
          </a:prstGeom>
        </p:spPr>
        <p:txBody>
          <a:bodyPr wrap="square">
            <a:spAutoFit/>
          </a:bodyPr>
          <a:lstStyle/>
          <a:p>
            <a:pPr>
              <a:lnSpc>
                <a:spcPct val="120000"/>
              </a:lnSpc>
            </a:pPr>
            <a:r>
              <a:rPr lang="zh-CN" altLang="en-US" sz="2800" dirty="0">
                <a:latin typeface="微软雅黑" panose="020B0503020204020204" pitchFamily="34" charset="-122"/>
                <a:ea typeface="微软雅黑" panose="020B0503020204020204" pitchFamily="34" charset="-122"/>
              </a:rPr>
              <a:t>（三）工作报告的</a:t>
            </a:r>
            <a:r>
              <a:rPr lang="zh-CN" altLang="en-US" sz="2800" dirty="0">
                <a:solidFill>
                  <a:srgbClr val="FF0000"/>
                </a:solidFill>
                <a:latin typeface="微软雅黑" panose="020B0503020204020204" pitchFamily="34" charset="-122"/>
                <a:ea typeface="微软雅黑" panose="020B0503020204020204" pitchFamily="34" charset="-122"/>
              </a:rPr>
              <a:t>正文部分</a:t>
            </a:r>
            <a:r>
              <a:rPr lang="zh-CN" altLang="en-US" sz="2800" dirty="0">
                <a:latin typeface="微软雅黑" panose="020B0503020204020204" pitchFamily="34" charset="-122"/>
                <a:ea typeface="微软雅黑" panose="020B0503020204020204" pitchFamily="34" charset="-122"/>
              </a:rPr>
              <a:t>，重在反映情况，主要写做了什么？怎么做的，回答做什么的问题，工作总结的正文部分，在肯定成绩，找出差距，总结经验和教训，侧重在回答为什么的问题。</a:t>
            </a:r>
          </a:p>
          <a:p>
            <a:pPr>
              <a:lnSpc>
                <a:spcPct val="120000"/>
              </a:lnSpc>
            </a:pPr>
            <a:endParaRPr lang="zh-CN" altLang="en-US" sz="2800" dirty="0">
              <a:latin typeface="微软雅黑" panose="020B0503020204020204" pitchFamily="34" charset="-122"/>
              <a:ea typeface="微软雅黑" panose="020B0503020204020204" pitchFamily="34" charset="-122"/>
            </a:endParaRPr>
          </a:p>
          <a:p>
            <a:pPr>
              <a:lnSpc>
                <a:spcPct val="120000"/>
              </a:lnSpc>
            </a:pPr>
            <a:r>
              <a:rPr lang="zh-CN" altLang="en-US" sz="2800" dirty="0">
                <a:solidFill>
                  <a:srgbClr val="FF0000"/>
                </a:solidFill>
                <a:latin typeface="微软雅黑" panose="020B0503020204020204" pitchFamily="34" charset="-122"/>
                <a:ea typeface="微软雅黑" panose="020B0503020204020204" pitchFamily="34" charset="-122"/>
              </a:rPr>
              <a:t>（四）指向的对象不同。</a:t>
            </a:r>
            <a:r>
              <a:rPr lang="zh-CN" altLang="en-US" sz="2800" dirty="0">
                <a:latin typeface="微软雅黑" panose="020B0503020204020204" pitchFamily="34" charset="-122"/>
                <a:ea typeface="微软雅黑" panose="020B0503020204020204" pitchFamily="34" charset="-122"/>
              </a:rPr>
              <a:t>工作报告是下级写给上级，用来反映贯彻执行上级决策实施进展情况的，侧重于事实、情况的陈述。工作总结要求，从全局出发，总结本机关或者本单位的工作，目的在于回顾过去，总结经验教训，找出差距，分析原因，提出改进措施，以利再战，内容比较全面系统。</a:t>
            </a:r>
          </a:p>
          <a:p>
            <a:pPr>
              <a:lnSpc>
                <a:spcPct val="120000"/>
              </a:lnSpc>
            </a:pPr>
            <a:endParaRPr lang="zh-CN" altLang="en-US" sz="28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60066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A346E430-D5A1-4056-BCB4-CA23E1598ECF}"/>
              </a:ext>
            </a:extLst>
          </p:cNvPr>
          <p:cNvSpPr/>
          <p:nvPr/>
        </p:nvSpPr>
        <p:spPr>
          <a:xfrm>
            <a:off x="1432263" y="1481386"/>
            <a:ext cx="9993298" cy="3667992"/>
          </a:xfrm>
          <a:prstGeom prst="rect">
            <a:avLst/>
          </a:prstGeom>
        </p:spPr>
        <p:txBody>
          <a:bodyPr wrap="square">
            <a:spAutoFit/>
          </a:bodyPr>
          <a:lstStyle/>
          <a:p>
            <a:pPr>
              <a:lnSpc>
                <a:spcPct val="120000"/>
              </a:lnSpc>
            </a:pPr>
            <a:r>
              <a:rPr lang="zh-CN" altLang="en-US" sz="2800" dirty="0">
                <a:solidFill>
                  <a:srgbClr val="FF0000"/>
                </a:solidFill>
                <a:latin typeface="微软雅黑" panose="020B0503020204020204" pitchFamily="34" charset="-122"/>
                <a:ea typeface="微软雅黑" panose="020B0503020204020204" pitchFamily="34" charset="-122"/>
              </a:rPr>
              <a:t>（五）适用场合和范围不同。</a:t>
            </a:r>
            <a:r>
              <a:rPr lang="zh-CN" altLang="en-US" sz="2800" dirty="0">
                <a:latin typeface="微软雅黑" panose="020B0503020204020204" pitchFamily="34" charset="-122"/>
                <a:ea typeface="微软雅黑" panose="020B0503020204020204" pitchFamily="34" charset="-122"/>
              </a:rPr>
              <a:t>工作报告既可作公文材料上报上级机关，又可作为会议，一般是指特定的大型会议和场合，由特定身份的代表作工作报告，这类称为综合报告，是指全面汇报本机关、本系统、本行业、本地区等工作情况，可以和总结工作、计划安排结合起来。要有分析，有综合，有新意，有重点。</a:t>
            </a:r>
            <a:r>
              <a:rPr lang="en-US" altLang="zh-CN" sz="2800" dirty="0">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政府工作报告</a:t>
            </a:r>
            <a:r>
              <a:rPr lang="en-US" altLang="zh-CN" sz="2800" dirty="0">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就属于综合报告。具有“汇报”性，由下而向上的特点。而总结一般由上而下的“总结性”的特点。</a:t>
            </a:r>
          </a:p>
        </p:txBody>
      </p:sp>
    </p:spTree>
    <p:extLst>
      <p:ext uri="{BB962C8B-B14F-4D97-AF65-F5344CB8AC3E}">
        <p14:creationId xmlns:p14="http://schemas.microsoft.com/office/powerpoint/2010/main" val="40469268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69CFCCA2-9E8F-4702-BFFB-EFA5239D6F32}"/>
              </a:ext>
            </a:extLst>
          </p:cNvPr>
          <p:cNvSpPr/>
          <p:nvPr/>
        </p:nvSpPr>
        <p:spPr>
          <a:xfrm>
            <a:off x="238970" y="243681"/>
            <a:ext cx="5448658" cy="646331"/>
          </a:xfrm>
          <a:prstGeom prst="rect">
            <a:avLst/>
          </a:prstGeom>
          <a:noFill/>
        </p:spPr>
        <p:txBody>
          <a:bodyPr wrap="square" rtlCol="0">
            <a:spAutoFit/>
          </a:bodyPr>
          <a:lstStyle/>
          <a:p>
            <a:r>
              <a:rPr lang="zh-CN" altLang="en-US" sz="3600" b="1" dirty="0">
                <a:solidFill>
                  <a:srgbClr val="1768AC"/>
                </a:solidFill>
                <a:latin typeface="微软雅黑" panose="020B0503020204020204" pitchFamily="34" charset="-122"/>
                <a:ea typeface="微软雅黑" panose="020B0503020204020204" pitchFamily="34" charset="-122"/>
              </a:rPr>
              <a:t>各类文种的概念、特点</a:t>
            </a:r>
          </a:p>
        </p:txBody>
      </p:sp>
      <p:sp>
        <p:nvSpPr>
          <p:cNvPr id="4" name="矩形 3">
            <a:extLst>
              <a:ext uri="{FF2B5EF4-FFF2-40B4-BE49-F238E27FC236}">
                <a16:creationId xmlns:a16="http://schemas.microsoft.com/office/drawing/2014/main" id="{C9331BE1-686E-4921-A510-60FC37A89D87}"/>
              </a:ext>
            </a:extLst>
          </p:cNvPr>
          <p:cNvSpPr/>
          <p:nvPr/>
        </p:nvSpPr>
        <p:spPr>
          <a:xfrm>
            <a:off x="1396753" y="1084451"/>
            <a:ext cx="9398494" cy="4335610"/>
          </a:xfrm>
          <a:prstGeom prst="rect">
            <a:avLst/>
          </a:prstGeom>
        </p:spPr>
        <p:txBody>
          <a:bodyPr wrap="square">
            <a:spAutoFit/>
          </a:bodyPr>
          <a:lstStyle/>
          <a:p>
            <a:pPr indent="720000">
              <a:lnSpc>
                <a:spcPct val="120000"/>
              </a:lnSpc>
            </a:pPr>
            <a:r>
              <a:rPr lang="zh-CN" altLang="en-US" sz="3600" b="1" dirty="0">
                <a:solidFill>
                  <a:srgbClr val="FF0000"/>
                </a:solidFill>
                <a:latin typeface="微软雅黑 Light" panose="020B0502040204020203" pitchFamily="34" charset="-122"/>
                <a:ea typeface="微软雅黑 Light" panose="020B0502040204020203" pitchFamily="34" charset="-122"/>
              </a:rPr>
              <a:t>（十）请示</a:t>
            </a:r>
            <a:endParaRPr lang="en-US" altLang="zh-CN" sz="3600" b="1" dirty="0">
              <a:solidFill>
                <a:srgbClr val="FF0000"/>
              </a:solidFill>
              <a:latin typeface="微软雅黑 Light" panose="020B0502040204020203" pitchFamily="34" charset="-122"/>
              <a:ea typeface="微软雅黑 Light" panose="020B0502040204020203" pitchFamily="34" charset="-122"/>
            </a:endParaRPr>
          </a:p>
          <a:p>
            <a:pPr indent="720000">
              <a:lnSpc>
                <a:spcPct val="120000"/>
              </a:lnSpc>
            </a:pPr>
            <a:r>
              <a:rPr lang="en-US" altLang="zh-CN" sz="2800" b="1" dirty="0">
                <a:solidFill>
                  <a:srgbClr val="1768AC"/>
                </a:solidFill>
                <a:latin typeface="微软雅黑 Light" panose="020B0502040204020203" pitchFamily="34" charset="-122"/>
                <a:ea typeface="微软雅黑 Light" panose="020B0502040204020203" pitchFamily="34" charset="-122"/>
              </a:rPr>
              <a:t>  1. </a:t>
            </a:r>
            <a:r>
              <a:rPr lang="zh-CN" altLang="en-US" sz="2800" b="1" dirty="0">
                <a:solidFill>
                  <a:srgbClr val="1768AC"/>
                </a:solidFill>
                <a:latin typeface="微软雅黑 Light" panose="020B0502040204020203" pitchFamily="34" charset="-122"/>
                <a:ea typeface="微软雅黑 Light" panose="020B0502040204020203" pitchFamily="34" charset="-122"/>
              </a:rPr>
              <a:t>定义：请示适用于向上级机关请求指示、批准。</a:t>
            </a:r>
            <a:endParaRPr lang="en-US" altLang="zh-CN" sz="2800" b="1" dirty="0">
              <a:solidFill>
                <a:srgbClr val="1768AC"/>
              </a:solidFill>
              <a:latin typeface="微软雅黑 Light" panose="020B0502040204020203" pitchFamily="34" charset="-122"/>
              <a:ea typeface="微软雅黑 Light" panose="020B0502040204020203" pitchFamily="34" charset="-122"/>
            </a:endParaRPr>
          </a:p>
          <a:p>
            <a:pPr indent="720000">
              <a:lnSpc>
                <a:spcPct val="120000"/>
              </a:lnSpc>
            </a:pPr>
            <a:r>
              <a:rPr lang="en-US" altLang="zh-CN" sz="2800" b="1" dirty="0">
                <a:solidFill>
                  <a:srgbClr val="1768AC"/>
                </a:solidFill>
                <a:latin typeface="微软雅黑 Light" panose="020B0502040204020203" pitchFamily="34" charset="-122"/>
                <a:ea typeface="微软雅黑 Light" panose="020B0502040204020203" pitchFamily="34" charset="-122"/>
              </a:rPr>
              <a:t>  2. </a:t>
            </a:r>
            <a:r>
              <a:rPr lang="zh-CN" altLang="en-US" sz="2800" b="1" dirty="0">
                <a:solidFill>
                  <a:srgbClr val="1768AC"/>
                </a:solidFill>
                <a:latin typeface="微软雅黑 Light" panose="020B0502040204020203" pitchFamily="34" charset="-122"/>
                <a:ea typeface="微软雅黑 Light" panose="020B0502040204020203" pitchFamily="34" charset="-122"/>
              </a:rPr>
              <a:t>特点</a:t>
            </a:r>
            <a:endParaRPr lang="en-US" altLang="zh-CN" sz="2800" b="1" dirty="0">
              <a:solidFill>
                <a:srgbClr val="1768AC"/>
              </a:solidFill>
              <a:latin typeface="微软雅黑 Light" panose="020B0502040204020203" pitchFamily="34" charset="-122"/>
              <a:ea typeface="微软雅黑 Light" panose="020B0502040204020203" pitchFamily="34" charset="-122"/>
            </a:endParaRPr>
          </a:p>
          <a:p>
            <a:pPr indent="720000">
              <a:lnSpc>
                <a:spcPct val="12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a:t>
            </a:r>
            <a:r>
              <a:rPr lang="en-US" altLang="zh-CN" sz="2800" b="1" dirty="0">
                <a:solidFill>
                  <a:srgbClr val="1768AC"/>
                </a:solidFill>
                <a:latin typeface="微软雅黑 Light" panose="020B0502040204020203" pitchFamily="34" charset="-122"/>
                <a:ea typeface="微软雅黑 Light" panose="020B0502040204020203" pitchFamily="34" charset="-122"/>
              </a:rPr>
              <a:t>1</a:t>
            </a:r>
            <a:r>
              <a:rPr lang="zh-CN" altLang="en-US" sz="2800" b="1" dirty="0">
                <a:solidFill>
                  <a:srgbClr val="1768AC"/>
                </a:solidFill>
                <a:latin typeface="微软雅黑 Light" panose="020B0502040204020203" pitchFamily="34" charset="-122"/>
                <a:ea typeface="微软雅黑 Light" panose="020B0502040204020203" pitchFamily="34" charset="-122"/>
              </a:rPr>
              <a:t>）按隶属关系</a:t>
            </a:r>
            <a:r>
              <a:rPr lang="zh-CN" altLang="en-US" sz="2800" b="1" dirty="0">
                <a:solidFill>
                  <a:srgbClr val="FF0000"/>
                </a:solidFill>
                <a:latin typeface="微软雅黑 Light" panose="020B0502040204020203" pitchFamily="34" charset="-122"/>
                <a:ea typeface="微软雅黑 Light" panose="020B0502040204020203" pitchFamily="34" charset="-122"/>
              </a:rPr>
              <a:t>定向行文</a:t>
            </a:r>
            <a:r>
              <a:rPr lang="zh-CN" altLang="en-US" sz="2800" b="1" dirty="0">
                <a:solidFill>
                  <a:srgbClr val="1768AC"/>
                </a:solidFill>
                <a:latin typeface="微软雅黑 Light" panose="020B0502040204020203" pitchFamily="34" charset="-122"/>
                <a:ea typeface="微软雅黑 Light" panose="020B0502040204020203" pitchFamily="34" charset="-122"/>
              </a:rPr>
              <a:t>，呈上级领导机关（一般是直属上级机关）。</a:t>
            </a:r>
            <a:endParaRPr lang="en-US" altLang="zh-CN" sz="2800" b="1" dirty="0">
              <a:solidFill>
                <a:srgbClr val="1768AC"/>
              </a:solidFill>
              <a:latin typeface="微软雅黑 Light" panose="020B0502040204020203" pitchFamily="34" charset="-122"/>
              <a:ea typeface="微软雅黑 Light" panose="020B0502040204020203" pitchFamily="34" charset="-122"/>
            </a:endParaRPr>
          </a:p>
          <a:p>
            <a:pPr indent="720000">
              <a:lnSpc>
                <a:spcPct val="12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a:t>
            </a:r>
            <a:r>
              <a:rPr lang="en-US" altLang="zh-CN" sz="2800" b="1" dirty="0">
                <a:solidFill>
                  <a:srgbClr val="1768AC"/>
                </a:solidFill>
                <a:latin typeface="微软雅黑 Light" panose="020B0502040204020203" pitchFamily="34" charset="-122"/>
                <a:ea typeface="微软雅黑 Light" panose="020B0502040204020203" pitchFamily="34" charset="-122"/>
              </a:rPr>
              <a:t>2</a:t>
            </a:r>
            <a:r>
              <a:rPr lang="zh-CN" altLang="en-US" sz="2800" b="1" dirty="0">
                <a:solidFill>
                  <a:srgbClr val="1768AC"/>
                </a:solidFill>
                <a:latin typeface="微软雅黑 Light" panose="020B0502040204020203" pitchFamily="34" charset="-122"/>
                <a:ea typeface="微软雅黑 Light" panose="020B0502040204020203" pitchFamily="34" charset="-122"/>
              </a:rPr>
              <a:t>）具有</a:t>
            </a:r>
            <a:r>
              <a:rPr lang="zh-CN" altLang="en-US" sz="2800" b="1" dirty="0">
                <a:solidFill>
                  <a:srgbClr val="FF0000"/>
                </a:solidFill>
                <a:latin typeface="微软雅黑 Light" panose="020B0502040204020203" pitchFamily="34" charset="-122"/>
                <a:ea typeface="微软雅黑 Light" panose="020B0502040204020203" pitchFamily="34" charset="-122"/>
              </a:rPr>
              <a:t>请求</a:t>
            </a:r>
            <a:r>
              <a:rPr lang="zh-CN" altLang="en-US" sz="2800" b="1" dirty="0">
                <a:solidFill>
                  <a:srgbClr val="1768AC"/>
                </a:solidFill>
                <a:latin typeface="微软雅黑 Light" panose="020B0502040204020203" pitchFamily="34" charset="-122"/>
                <a:ea typeface="微软雅黑 Light" panose="020B0502040204020203" pitchFamily="34" charset="-122"/>
              </a:rPr>
              <a:t>的性质，使其予以批复或批示。</a:t>
            </a:r>
            <a:endParaRPr lang="en-US" altLang="zh-CN" sz="2800" b="1" dirty="0">
              <a:solidFill>
                <a:srgbClr val="1768AC"/>
              </a:solidFill>
              <a:latin typeface="微软雅黑 Light" panose="020B0502040204020203" pitchFamily="34" charset="-122"/>
              <a:ea typeface="微软雅黑 Light" panose="020B0502040204020203" pitchFamily="34" charset="-122"/>
            </a:endParaRPr>
          </a:p>
          <a:p>
            <a:pPr indent="720000">
              <a:lnSpc>
                <a:spcPct val="12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a:t>
            </a:r>
            <a:r>
              <a:rPr lang="en-US" altLang="zh-CN" sz="2800" b="1" dirty="0">
                <a:solidFill>
                  <a:srgbClr val="1768AC"/>
                </a:solidFill>
                <a:latin typeface="微软雅黑 Light" panose="020B0502040204020203" pitchFamily="34" charset="-122"/>
                <a:ea typeface="微软雅黑 Light" panose="020B0502040204020203" pitchFamily="34" charset="-122"/>
              </a:rPr>
              <a:t>3</a:t>
            </a:r>
            <a:r>
              <a:rPr lang="zh-CN" altLang="en-US" sz="2800" b="1" dirty="0">
                <a:solidFill>
                  <a:srgbClr val="1768AC"/>
                </a:solidFill>
                <a:latin typeface="微软雅黑 Light" panose="020B0502040204020203" pitchFamily="34" charset="-122"/>
                <a:ea typeface="微软雅黑 Light" panose="020B0502040204020203" pitchFamily="34" charset="-122"/>
              </a:rPr>
              <a:t>）单一性。</a:t>
            </a:r>
            <a:r>
              <a:rPr lang="zh-CN" altLang="en-US" sz="2800" b="1" dirty="0">
                <a:solidFill>
                  <a:srgbClr val="FF0000"/>
                </a:solidFill>
                <a:latin typeface="微软雅黑 Light" panose="020B0502040204020203" pitchFamily="34" charset="-122"/>
                <a:ea typeface="微软雅黑 Light" panose="020B0502040204020203" pitchFamily="34" charset="-122"/>
              </a:rPr>
              <a:t>一文一事</a:t>
            </a:r>
            <a:r>
              <a:rPr lang="zh-CN" altLang="en-US" sz="2800" b="1" dirty="0">
                <a:solidFill>
                  <a:srgbClr val="1768AC"/>
                </a:solidFill>
                <a:latin typeface="微软雅黑 Light" panose="020B0502040204020203" pitchFamily="34" charset="-122"/>
                <a:ea typeface="微软雅黑 Light" panose="020B0502040204020203" pitchFamily="34" charset="-122"/>
              </a:rPr>
              <a:t>，不能一文多事。</a:t>
            </a:r>
            <a:endParaRPr lang="en-US" altLang="zh-CN" sz="2800" b="1" dirty="0">
              <a:solidFill>
                <a:srgbClr val="1768AC"/>
              </a:solidFill>
              <a:latin typeface="微软雅黑 Light" panose="020B0502040204020203" pitchFamily="34" charset="-122"/>
              <a:ea typeface="微软雅黑 Light" panose="020B0502040204020203" pitchFamily="34" charset="-122"/>
            </a:endParaRPr>
          </a:p>
          <a:p>
            <a:pPr indent="720000">
              <a:lnSpc>
                <a:spcPct val="12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a:t>
            </a:r>
            <a:r>
              <a:rPr lang="en-US" altLang="zh-CN" sz="2800" b="1" dirty="0">
                <a:solidFill>
                  <a:srgbClr val="1768AC"/>
                </a:solidFill>
                <a:latin typeface="微软雅黑 Light" panose="020B0502040204020203" pitchFamily="34" charset="-122"/>
                <a:ea typeface="微软雅黑 Light" panose="020B0502040204020203" pitchFamily="34" charset="-122"/>
              </a:rPr>
              <a:t>4</a:t>
            </a:r>
            <a:r>
              <a:rPr lang="zh-CN" altLang="en-US" sz="2800" b="1" dirty="0">
                <a:solidFill>
                  <a:srgbClr val="1768AC"/>
                </a:solidFill>
                <a:latin typeface="微软雅黑 Light" panose="020B0502040204020203" pitchFamily="34" charset="-122"/>
                <a:ea typeface="微软雅黑 Light" panose="020B0502040204020203" pitchFamily="34" charset="-122"/>
              </a:rPr>
              <a:t>）超前性。不能先斩后奏。</a:t>
            </a:r>
          </a:p>
        </p:txBody>
      </p:sp>
    </p:spTree>
    <p:extLst>
      <p:ext uri="{BB962C8B-B14F-4D97-AF65-F5344CB8AC3E}">
        <p14:creationId xmlns:p14="http://schemas.microsoft.com/office/powerpoint/2010/main" val="7568223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952BD662-705E-4A4F-ABFC-26DC3A6C78DF}"/>
              </a:ext>
            </a:extLst>
          </p:cNvPr>
          <p:cNvSpPr/>
          <p:nvPr/>
        </p:nvSpPr>
        <p:spPr>
          <a:xfrm>
            <a:off x="1431629" y="1760023"/>
            <a:ext cx="9078897" cy="3897029"/>
          </a:xfrm>
          <a:prstGeom prst="rect">
            <a:avLst/>
          </a:prstGeom>
        </p:spPr>
        <p:txBody>
          <a:bodyPr wrap="square">
            <a:spAutoFit/>
          </a:bodyPr>
          <a:lstStyle/>
          <a:p>
            <a:pPr indent="900000">
              <a:lnSpc>
                <a:spcPct val="15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a:t>
            </a:r>
            <a:r>
              <a:rPr lang="zh-CN" altLang="zh-CN" sz="2800" b="1" dirty="0">
                <a:solidFill>
                  <a:srgbClr val="1768AC"/>
                </a:solidFill>
                <a:latin typeface="微软雅黑 Light" panose="020B0502040204020203" pitchFamily="34" charset="-122"/>
                <a:ea typeface="微软雅黑 Light" panose="020B0502040204020203" pitchFamily="34" charset="-122"/>
              </a:rPr>
              <a:t>1</a:t>
            </a:r>
            <a:r>
              <a:rPr lang="zh-CN" altLang="en-US" sz="2800" b="1" dirty="0">
                <a:solidFill>
                  <a:srgbClr val="1768AC"/>
                </a:solidFill>
                <a:latin typeface="微软雅黑 Light" panose="020B0502040204020203" pitchFamily="34" charset="-122"/>
                <a:ea typeface="微软雅黑 Light" panose="020B0502040204020203" pitchFamily="34" charset="-122"/>
              </a:rPr>
              <a:t>）写明请示的</a:t>
            </a:r>
            <a:r>
              <a:rPr lang="zh-CN" altLang="en-US" sz="2800" b="1" dirty="0">
                <a:solidFill>
                  <a:srgbClr val="FF0000"/>
                </a:solidFill>
                <a:latin typeface="微软雅黑 Light" panose="020B0502040204020203" pitchFamily="34" charset="-122"/>
                <a:ea typeface="微软雅黑 Light" panose="020B0502040204020203" pitchFamily="34" charset="-122"/>
              </a:rPr>
              <a:t>原因</a:t>
            </a:r>
            <a:r>
              <a:rPr lang="zh-CN" altLang="en-US" sz="2800" b="1" dirty="0">
                <a:solidFill>
                  <a:srgbClr val="1768AC"/>
                </a:solidFill>
                <a:latin typeface="微软雅黑 Light" panose="020B0502040204020203" pitchFamily="34" charset="-122"/>
                <a:ea typeface="微软雅黑 Light" panose="020B0502040204020203" pitchFamily="34" charset="-122"/>
              </a:rPr>
              <a:t>及请示事项的</a:t>
            </a:r>
            <a:r>
              <a:rPr lang="zh-CN" altLang="en-US" sz="2800" b="1" dirty="0">
                <a:solidFill>
                  <a:srgbClr val="FF0000"/>
                </a:solidFill>
                <a:latin typeface="微软雅黑 Light" panose="020B0502040204020203" pitchFamily="34" charset="-122"/>
                <a:ea typeface="微软雅黑 Light" panose="020B0502040204020203" pitchFamily="34" charset="-122"/>
              </a:rPr>
              <a:t>依据</a:t>
            </a:r>
            <a:r>
              <a:rPr lang="zh-CN" altLang="en-US" sz="2800" b="1" dirty="0">
                <a:solidFill>
                  <a:srgbClr val="1768AC"/>
                </a:solidFill>
                <a:latin typeface="微软雅黑 Light" panose="020B0502040204020203" pitchFamily="34" charset="-122"/>
                <a:ea typeface="微软雅黑 Light" panose="020B0502040204020203" pitchFamily="34" charset="-122"/>
              </a:rPr>
              <a:t>。请示事项要具体明确，理由充足（选择题</a:t>
            </a:r>
            <a:r>
              <a:rPr lang="en-US" altLang="zh-CN" sz="2800" b="1" dirty="0">
                <a:solidFill>
                  <a:srgbClr val="1768AC"/>
                </a:solidFill>
                <a:latin typeface="微软雅黑 Light" panose="020B0502040204020203" pitchFamily="34" charset="-122"/>
                <a:ea typeface="微软雅黑 Light" panose="020B0502040204020203" pitchFamily="34" charset="-122"/>
              </a:rPr>
              <a:t>/</a:t>
            </a:r>
            <a:r>
              <a:rPr lang="zh-CN" altLang="en-US" sz="2800" b="1" dirty="0">
                <a:solidFill>
                  <a:srgbClr val="1768AC"/>
                </a:solidFill>
                <a:latin typeface="微软雅黑 Light" panose="020B0502040204020203" pitchFamily="34" charset="-122"/>
                <a:ea typeface="微软雅黑 Light" panose="020B0502040204020203" pitchFamily="34" charset="-122"/>
              </a:rPr>
              <a:t>问答题） 。</a:t>
            </a:r>
          </a:p>
          <a:p>
            <a:pPr indent="900000">
              <a:lnSpc>
                <a:spcPct val="15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a:t>
            </a:r>
            <a:r>
              <a:rPr lang="zh-CN" altLang="zh-CN" sz="2800" b="1" dirty="0">
                <a:solidFill>
                  <a:srgbClr val="1768AC"/>
                </a:solidFill>
                <a:latin typeface="微软雅黑 Light" panose="020B0502040204020203" pitchFamily="34" charset="-122"/>
                <a:ea typeface="微软雅黑 Light" panose="020B0502040204020203" pitchFamily="34" charset="-122"/>
              </a:rPr>
              <a:t>2</a:t>
            </a:r>
            <a:r>
              <a:rPr lang="zh-CN" altLang="en-US" sz="2800" b="1" dirty="0">
                <a:solidFill>
                  <a:srgbClr val="1768AC"/>
                </a:solidFill>
                <a:latin typeface="微软雅黑 Light" panose="020B0502040204020203" pitchFamily="34" charset="-122"/>
                <a:ea typeface="微软雅黑 Light" panose="020B0502040204020203" pitchFamily="34" charset="-122"/>
              </a:rPr>
              <a:t>）</a:t>
            </a:r>
            <a:r>
              <a:rPr lang="zh-CN" altLang="en-US" sz="2800" b="1" dirty="0">
                <a:solidFill>
                  <a:srgbClr val="FF0000"/>
                </a:solidFill>
                <a:latin typeface="微软雅黑 Light" panose="020B0502040204020203" pitchFamily="34" charset="-122"/>
                <a:ea typeface="微软雅黑 Light" panose="020B0502040204020203" pitchFamily="34" charset="-122"/>
              </a:rPr>
              <a:t>忌一文多事</a:t>
            </a:r>
            <a:r>
              <a:rPr lang="zh-CN" altLang="en-US" sz="2800" b="1" dirty="0">
                <a:solidFill>
                  <a:srgbClr val="1768AC"/>
                </a:solidFill>
                <a:latin typeface="微软雅黑 Light" panose="020B0502040204020203" pitchFamily="34" charset="-122"/>
                <a:ea typeface="微软雅黑 Light" panose="020B0502040204020203" pitchFamily="34" charset="-122"/>
                <a:sym typeface="Wingdings" panose="05000000000000000000" pitchFamily="2" charset="2"/>
              </a:rPr>
              <a:t>（不同类型的事情造成处理不便）</a:t>
            </a:r>
            <a:endParaRPr lang="zh-CN" altLang="en-US" sz="2800" b="1" dirty="0">
              <a:solidFill>
                <a:srgbClr val="1768AC"/>
              </a:solidFill>
              <a:latin typeface="微软雅黑 Light" panose="020B0502040204020203" pitchFamily="34" charset="-122"/>
              <a:ea typeface="微软雅黑 Light" panose="020B0502040204020203" pitchFamily="34" charset="-122"/>
            </a:endParaRPr>
          </a:p>
          <a:p>
            <a:pPr indent="900000">
              <a:lnSpc>
                <a:spcPct val="15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a:t>
            </a:r>
            <a:r>
              <a:rPr lang="zh-CN" altLang="zh-CN" sz="2800" b="1" dirty="0">
                <a:solidFill>
                  <a:srgbClr val="1768AC"/>
                </a:solidFill>
                <a:latin typeface="微软雅黑 Light" panose="020B0502040204020203" pitchFamily="34" charset="-122"/>
                <a:ea typeface="微软雅黑 Light" panose="020B0502040204020203" pitchFamily="34" charset="-122"/>
              </a:rPr>
              <a:t>3</a:t>
            </a:r>
            <a:r>
              <a:rPr lang="zh-CN" altLang="en-US" sz="2800" b="1" dirty="0">
                <a:solidFill>
                  <a:srgbClr val="1768AC"/>
                </a:solidFill>
                <a:latin typeface="微软雅黑 Light" panose="020B0502040204020203" pitchFamily="34" charset="-122"/>
                <a:ea typeface="微软雅黑 Light" panose="020B0502040204020203" pitchFamily="34" charset="-122"/>
              </a:rPr>
              <a:t>）</a:t>
            </a:r>
            <a:r>
              <a:rPr lang="zh-CN" altLang="en-US" sz="2800" b="1" dirty="0">
                <a:solidFill>
                  <a:srgbClr val="FF0000"/>
                </a:solidFill>
                <a:latin typeface="微软雅黑 Light" panose="020B0502040204020203" pitchFamily="34" charset="-122"/>
                <a:ea typeface="微软雅黑 Light" panose="020B0502040204020203" pitchFamily="34" charset="-122"/>
              </a:rPr>
              <a:t>忌多头主送、越级上报</a:t>
            </a:r>
            <a:r>
              <a:rPr lang="zh-CN" altLang="en-US" sz="2800" b="1" dirty="0">
                <a:solidFill>
                  <a:srgbClr val="1768AC"/>
                </a:solidFill>
                <a:latin typeface="微软雅黑 Light" panose="020B0502040204020203" pitchFamily="34" charset="-122"/>
                <a:ea typeface="微软雅黑 Light" panose="020B0502040204020203" pitchFamily="34" charset="-122"/>
              </a:rPr>
              <a:t>，原则上不呈送领导个人。</a:t>
            </a:r>
          </a:p>
          <a:p>
            <a:pPr indent="900000">
              <a:lnSpc>
                <a:spcPct val="15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a:t>
            </a:r>
            <a:r>
              <a:rPr lang="zh-CN" altLang="zh-CN" sz="2800" b="1" dirty="0">
                <a:solidFill>
                  <a:srgbClr val="1768AC"/>
                </a:solidFill>
                <a:latin typeface="微软雅黑 Light" panose="020B0502040204020203" pitchFamily="34" charset="-122"/>
                <a:ea typeface="微软雅黑 Light" panose="020B0502040204020203" pitchFamily="34" charset="-122"/>
              </a:rPr>
              <a:t>4</a:t>
            </a:r>
            <a:r>
              <a:rPr lang="zh-CN" altLang="en-US" sz="2800" b="1" dirty="0">
                <a:solidFill>
                  <a:srgbClr val="1768AC"/>
                </a:solidFill>
                <a:latin typeface="微软雅黑 Light" panose="020B0502040204020203" pitchFamily="34" charset="-122"/>
                <a:ea typeface="微软雅黑 Light" panose="020B0502040204020203" pitchFamily="34" charset="-122"/>
              </a:rPr>
              <a:t>）附件齐全，依据明确。</a:t>
            </a:r>
          </a:p>
        </p:txBody>
      </p:sp>
      <p:sp>
        <p:nvSpPr>
          <p:cNvPr id="4" name="矩形 3">
            <a:extLst>
              <a:ext uri="{FF2B5EF4-FFF2-40B4-BE49-F238E27FC236}">
                <a16:creationId xmlns:a16="http://schemas.microsoft.com/office/drawing/2014/main" id="{730268FF-6416-4108-8D08-F109B1F00412}"/>
              </a:ext>
            </a:extLst>
          </p:cNvPr>
          <p:cNvSpPr/>
          <p:nvPr/>
        </p:nvSpPr>
        <p:spPr>
          <a:xfrm>
            <a:off x="1431629" y="1113692"/>
            <a:ext cx="2954655" cy="646331"/>
          </a:xfrm>
          <a:prstGeom prst="rect">
            <a:avLst/>
          </a:prstGeom>
        </p:spPr>
        <p:txBody>
          <a:bodyPr wrap="none">
            <a:spAutoFit/>
          </a:bodyPr>
          <a:lstStyle/>
          <a:p>
            <a:r>
              <a:rPr lang="zh-CN" altLang="en-US" sz="3600" b="1" dirty="0">
                <a:solidFill>
                  <a:srgbClr val="1768AC"/>
                </a:solidFill>
                <a:latin typeface="微软雅黑 Light" panose="020B0502040204020203" pitchFamily="34" charset="-122"/>
                <a:ea typeface="微软雅黑 Light" panose="020B0502040204020203" pitchFamily="34" charset="-122"/>
              </a:rPr>
              <a:t>请示注意事项</a:t>
            </a:r>
          </a:p>
        </p:txBody>
      </p:sp>
    </p:spTree>
    <p:extLst>
      <p:ext uri="{BB962C8B-B14F-4D97-AF65-F5344CB8AC3E}">
        <p14:creationId xmlns:p14="http://schemas.microsoft.com/office/powerpoint/2010/main" val="19744544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2B64F55C-A3E6-4F34-887A-438EC1F4DD72}"/>
              </a:ext>
            </a:extLst>
          </p:cNvPr>
          <p:cNvSpPr/>
          <p:nvPr/>
        </p:nvSpPr>
        <p:spPr>
          <a:xfrm>
            <a:off x="1165297" y="1891976"/>
            <a:ext cx="10393430" cy="3074047"/>
          </a:xfrm>
          <a:prstGeom prst="rect">
            <a:avLst/>
          </a:prstGeom>
        </p:spPr>
        <p:txBody>
          <a:bodyPr wrap="square">
            <a:spAutoFit/>
          </a:bodyPr>
          <a:lstStyle/>
          <a:p>
            <a:pPr indent="720000">
              <a:lnSpc>
                <a:spcPct val="120000"/>
              </a:lnSpc>
            </a:pPr>
            <a:r>
              <a:rPr lang="zh-CN" altLang="en-US" sz="3600" dirty="0">
                <a:solidFill>
                  <a:srgbClr val="FF0000"/>
                </a:solidFill>
                <a:latin typeface="微软雅黑" panose="020B0503020204020204" pitchFamily="34" charset="-122"/>
                <a:ea typeface="微软雅黑" panose="020B0503020204020204" pitchFamily="34" charset="-122"/>
              </a:rPr>
              <a:t>（十一）批复</a:t>
            </a:r>
            <a:endParaRPr lang="en-US" altLang="zh-CN" sz="3600" dirty="0">
              <a:solidFill>
                <a:srgbClr val="FF0000"/>
              </a:solidFill>
              <a:latin typeface="微软雅黑" panose="020B0503020204020204" pitchFamily="34" charset="-122"/>
              <a:ea typeface="微软雅黑" panose="020B0503020204020204" pitchFamily="34" charset="-122"/>
            </a:endParaRPr>
          </a:p>
          <a:p>
            <a:pPr indent="720000">
              <a:lnSpc>
                <a:spcPct val="120000"/>
              </a:lnSpc>
            </a:pPr>
            <a:r>
              <a:rPr lang="en-US" altLang="zh-CN" sz="3200" b="1" dirty="0">
                <a:solidFill>
                  <a:srgbClr val="1768AC"/>
                </a:solidFill>
                <a:latin typeface="微软雅黑 Light" panose="020B0502040204020203" pitchFamily="34" charset="-122"/>
                <a:ea typeface="微软雅黑 Light" panose="020B0502040204020203" pitchFamily="34" charset="-122"/>
              </a:rPr>
              <a:t>1.</a:t>
            </a:r>
            <a:r>
              <a:rPr lang="zh-CN" altLang="en-US" sz="3200" b="1" dirty="0">
                <a:solidFill>
                  <a:srgbClr val="1768AC"/>
                </a:solidFill>
                <a:latin typeface="微软雅黑 Light" panose="020B0502040204020203" pitchFamily="34" charset="-122"/>
                <a:ea typeface="微软雅黑 Light" panose="020B0502040204020203" pitchFamily="34" charset="-122"/>
              </a:rPr>
              <a:t>定义。适用于答复下级机关请示事项。</a:t>
            </a:r>
          </a:p>
          <a:p>
            <a:pPr indent="720000">
              <a:lnSpc>
                <a:spcPct val="120000"/>
              </a:lnSpc>
            </a:pPr>
            <a:r>
              <a:rPr lang="en-US" altLang="zh-CN" sz="3200" b="1" dirty="0">
                <a:solidFill>
                  <a:srgbClr val="1768AC"/>
                </a:solidFill>
                <a:latin typeface="微软雅黑 Light" panose="020B0502040204020203" pitchFamily="34" charset="-122"/>
                <a:ea typeface="微软雅黑 Light" panose="020B0502040204020203" pitchFamily="34" charset="-122"/>
              </a:rPr>
              <a:t>2.</a:t>
            </a:r>
            <a:r>
              <a:rPr lang="zh-CN" altLang="en-US" sz="3200" b="1" dirty="0">
                <a:solidFill>
                  <a:srgbClr val="1768AC"/>
                </a:solidFill>
                <a:latin typeface="微软雅黑 Light" panose="020B0502040204020203" pitchFamily="34" charset="-122"/>
                <a:ea typeface="微软雅黑 Light" panose="020B0502040204020203" pitchFamily="34" charset="-122"/>
              </a:rPr>
              <a:t>特点。下行文，有针对性。</a:t>
            </a:r>
          </a:p>
          <a:p>
            <a:pPr indent="720000">
              <a:lnSpc>
                <a:spcPct val="120000"/>
              </a:lnSpc>
            </a:pPr>
            <a:r>
              <a:rPr lang="zh-CN" altLang="en-US" sz="3200" b="1" dirty="0">
                <a:solidFill>
                  <a:srgbClr val="1768AC"/>
                </a:solidFill>
                <a:latin typeface="微软雅黑 Light" panose="020B0502040204020203" pitchFamily="34" charset="-122"/>
                <a:ea typeface="微软雅黑 Light" panose="020B0502040204020203" pitchFamily="34" charset="-122"/>
              </a:rPr>
              <a:t>例如：深圳市人民政府关于</a:t>
            </a:r>
            <a:r>
              <a:rPr lang="en-US" altLang="zh-CN" sz="3200" b="1" dirty="0">
                <a:solidFill>
                  <a:srgbClr val="1768AC"/>
                </a:solidFill>
                <a:latin typeface="微软雅黑 Light" panose="020B0502040204020203" pitchFamily="34" charset="-122"/>
                <a:ea typeface="微软雅黑 Light" panose="020B0502040204020203" pitchFamily="34" charset="-122"/>
              </a:rPr>
              <a:t>XXX</a:t>
            </a:r>
            <a:r>
              <a:rPr lang="zh-CN" altLang="en-US" sz="3200" b="1" dirty="0">
                <a:solidFill>
                  <a:srgbClr val="1768AC"/>
                </a:solidFill>
                <a:latin typeface="微软雅黑 Light" panose="020B0502040204020203" pitchFamily="34" charset="-122"/>
                <a:ea typeface="微软雅黑 Light" panose="020B0502040204020203" pitchFamily="34" charset="-122"/>
              </a:rPr>
              <a:t>重伤事故调查报告的批复</a:t>
            </a:r>
          </a:p>
        </p:txBody>
      </p:sp>
    </p:spTree>
    <p:extLst>
      <p:ext uri="{BB962C8B-B14F-4D97-AF65-F5344CB8AC3E}">
        <p14:creationId xmlns:p14="http://schemas.microsoft.com/office/powerpoint/2010/main" val="21618558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7446E956-4DB8-413D-A598-814189BB63BD}"/>
              </a:ext>
            </a:extLst>
          </p:cNvPr>
          <p:cNvSpPr/>
          <p:nvPr/>
        </p:nvSpPr>
        <p:spPr>
          <a:xfrm>
            <a:off x="814947" y="523941"/>
            <a:ext cx="10850311" cy="5810117"/>
          </a:xfrm>
          <a:prstGeom prst="rect">
            <a:avLst/>
          </a:prstGeom>
        </p:spPr>
        <p:txBody>
          <a:bodyPr wrap="square">
            <a:spAutoFit/>
          </a:bodyPr>
          <a:lstStyle/>
          <a:p>
            <a:pPr indent="720000">
              <a:lnSpc>
                <a:spcPct val="120000"/>
              </a:lnSpc>
            </a:pPr>
            <a:r>
              <a:rPr lang="zh-CN" altLang="en-US" sz="3200" dirty="0">
                <a:solidFill>
                  <a:srgbClr val="FF0000"/>
                </a:solidFill>
                <a:latin typeface="微软雅黑" panose="020B0503020204020204" pitchFamily="34" charset="-122"/>
                <a:ea typeface="微软雅黑" panose="020B0503020204020204" pitchFamily="34" charset="-122"/>
              </a:rPr>
              <a:t>（十二）意见</a:t>
            </a:r>
            <a:endParaRPr lang="en-US" altLang="zh-CN" sz="3200" dirty="0">
              <a:solidFill>
                <a:srgbClr val="FF0000"/>
              </a:solidFill>
              <a:latin typeface="微软雅黑" panose="020B0503020204020204" pitchFamily="34" charset="-122"/>
              <a:ea typeface="微软雅黑" panose="020B0503020204020204" pitchFamily="34" charset="-122"/>
            </a:endParaRPr>
          </a:p>
          <a:p>
            <a:pPr indent="720000">
              <a:lnSpc>
                <a:spcPct val="120000"/>
              </a:lnSpc>
            </a:pPr>
            <a:r>
              <a:rPr lang="en-US" altLang="zh-CN" sz="2800" dirty="0">
                <a:solidFill>
                  <a:srgbClr val="0070C0"/>
                </a:solidFill>
                <a:latin typeface="微软雅黑" panose="020B0503020204020204" pitchFamily="34" charset="-122"/>
                <a:ea typeface="微软雅黑" panose="020B0503020204020204" pitchFamily="34" charset="-122"/>
              </a:rPr>
              <a:t>1.</a:t>
            </a:r>
            <a:r>
              <a:rPr lang="zh-CN" altLang="en-US" sz="2800" dirty="0">
                <a:solidFill>
                  <a:srgbClr val="0070C0"/>
                </a:solidFill>
                <a:latin typeface="微软雅黑" panose="020B0503020204020204" pitchFamily="34" charset="-122"/>
                <a:ea typeface="微软雅黑" panose="020B0503020204020204" pitchFamily="34" charset="-122"/>
              </a:rPr>
              <a:t>定义。</a:t>
            </a:r>
            <a:r>
              <a:rPr lang="zh-CN" altLang="en-US" sz="2800" dirty="0">
                <a:latin typeface="微软雅黑" panose="020B0503020204020204" pitchFamily="34" charset="-122"/>
                <a:ea typeface="微软雅黑" panose="020B0503020204020204" pitchFamily="34" charset="-122"/>
              </a:rPr>
              <a:t>适用于对重要问题提出见解和处理办法。</a:t>
            </a:r>
          </a:p>
          <a:p>
            <a:pPr indent="720000">
              <a:lnSpc>
                <a:spcPct val="120000"/>
              </a:lnSpc>
            </a:pPr>
            <a:r>
              <a:rPr lang="en-US" altLang="zh-CN" sz="2800" dirty="0">
                <a:solidFill>
                  <a:srgbClr val="0070C0"/>
                </a:solidFill>
                <a:latin typeface="微软雅黑" panose="020B0503020204020204" pitchFamily="34" charset="-122"/>
                <a:ea typeface="微软雅黑" panose="020B0503020204020204" pitchFamily="34" charset="-122"/>
              </a:rPr>
              <a:t>2.</a:t>
            </a:r>
            <a:r>
              <a:rPr lang="zh-CN" altLang="en-US" sz="2800" dirty="0">
                <a:solidFill>
                  <a:srgbClr val="0070C0"/>
                </a:solidFill>
                <a:latin typeface="微软雅黑" panose="020B0503020204020204" pitchFamily="34" charset="-122"/>
                <a:ea typeface="微软雅黑" panose="020B0503020204020204" pitchFamily="34" charset="-122"/>
              </a:rPr>
              <a:t>特点。</a:t>
            </a:r>
          </a:p>
          <a:p>
            <a:pPr indent="720000">
              <a:lnSpc>
                <a:spcPct val="120000"/>
              </a:lnSpc>
            </a:pPr>
            <a:r>
              <a:rPr lang="zh-CN" altLang="en-US" sz="2800" dirty="0">
                <a:latin typeface="微软雅黑" panose="020B0503020204020204" pitchFamily="34" charset="-122"/>
                <a:ea typeface="微软雅黑" panose="020B0503020204020204" pitchFamily="34" charset="-122"/>
              </a:rPr>
              <a:t>（</a:t>
            </a:r>
            <a:r>
              <a:rPr lang="en-US" altLang="zh-CN" sz="2800" dirty="0">
                <a:latin typeface="微软雅黑" panose="020B0503020204020204" pitchFamily="34" charset="-122"/>
                <a:ea typeface="微软雅黑" panose="020B0503020204020204" pitchFamily="34" charset="-122"/>
              </a:rPr>
              <a:t>1</a:t>
            </a:r>
            <a:r>
              <a:rPr lang="zh-CN" altLang="en-US" sz="2800" dirty="0">
                <a:latin typeface="微软雅黑" panose="020B0503020204020204" pitchFamily="34" charset="-122"/>
                <a:ea typeface="微软雅黑" panose="020B0503020204020204" pitchFamily="34" charset="-122"/>
              </a:rPr>
              <a:t>）政策性。意见要符合政策。同时一般是如何贯彻落实有关政策，或提出关键性指导意见。</a:t>
            </a:r>
          </a:p>
          <a:p>
            <a:pPr indent="720000">
              <a:lnSpc>
                <a:spcPct val="120000"/>
              </a:lnSpc>
            </a:pPr>
            <a:r>
              <a:rPr lang="zh-CN" altLang="en-US" sz="2800" dirty="0">
                <a:latin typeface="微软雅黑" panose="020B0503020204020204" pitchFamily="34" charset="-122"/>
                <a:ea typeface="微软雅黑" panose="020B0503020204020204" pitchFamily="34" charset="-122"/>
              </a:rPr>
              <a:t>（</a:t>
            </a:r>
            <a:r>
              <a:rPr lang="en-US" altLang="zh-CN" sz="2800" dirty="0">
                <a:latin typeface="微软雅黑" panose="020B0503020204020204" pitchFamily="34" charset="-122"/>
                <a:ea typeface="微软雅黑" panose="020B0503020204020204" pitchFamily="34" charset="-122"/>
              </a:rPr>
              <a:t>2</a:t>
            </a:r>
            <a:r>
              <a:rPr lang="zh-CN" altLang="en-US" sz="2800" dirty="0">
                <a:latin typeface="微软雅黑" panose="020B0503020204020204" pitchFamily="34" charset="-122"/>
                <a:ea typeface="微软雅黑" panose="020B0503020204020204" pitchFamily="34" charset="-122"/>
              </a:rPr>
              <a:t>）具体性。所提意见既要符合实际，又要确保可行性、可操作性。</a:t>
            </a:r>
          </a:p>
          <a:p>
            <a:pPr indent="720000">
              <a:lnSpc>
                <a:spcPct val="120000"/>
              </a:lnSpc>
            </a:pPr>
            <a:r>
              <a:rPr lang="zh-CN" altLang="en-US" sz="2800" dirty="0">
                <a:latin typeface="微软雅黑" panose="020B0503020204020204" pitchFamily="34" charset="-122"/>
                <a:ea typeface="微软雅黑" panose="020B0503020204020204" pitchFamily="34" charset="-122"/>
              </a:rPr>
              <a:t>（</a:t>
            </a:r>
            <a:r>
              <a:rPr lang="en-US" altLang="zh-CN" sz="2800" dirty="0">
                <a:latin typeface="微软雅黑" panose="020B0503020204020204" pitchFamily="34" charset="-122"/>
                <a:ea typeface="微软雅黑" panose="020B0503020204020204" pitchFamily="34" charset="-122"/>
              </a:rPr>
              <a:t>3</a:t>
            </a:r>
            <a:r>
              <a:rPr lang="zh-CN" altLang="en-US" sz="2800" dirty="0">
                <a:latin typeface="微软雅黑" panose="020B0503020204020204" pitchFamily="34" charset="-122"/>
                <a:ea typeface="微软雅黑" panose="020B0503020204020204" pitchFamily="34" charset="-122"/>
              </a:rPr>
              <a:t>）及时性。根据需要和问题的存在而制定的解决办法，提出的具体意见，时效性强。</a:t>
            </a:r>
          </a:p>
          <a:p>
            <a:pPr indent="720000">
              <a:lnSpc>
                <a:spcPct val="120000"/>
              </a:lnSpc>
            </a:pPr>
            <a:r>
              <a:rPr lang="zh-CN" altLang="en-US" sz="2800" dirty="0">
                <a:latin typeface="微软雅黑" panose="020B0503020204020204" pitchFamily="34" charset="-122"/>
                <a:ea typeface="微软雅黑" panose="020B0503020204020204" pitchFamily="34" charset="-122"/>
              </a:rPr>
              <a:t>（</a:t>
            </a:r>
            <a:r>
              <a:rPr lang="en-US" altLang="zh-CN" sz="2800" dirty="0">
                <a:latin typeface="微软雅黑" panose="020B0503020204020204" pitchFamily="34" charset="-122"/>
                <a:ea typeface="微软雅黑" panose="020B0503020204020204" pitchFamily="34" charset="-122"/>
              </a:rPr>
              <a:t>4</a:t>
            </a:r>
            <a:r>
              <a:rPr lang="zh-CN" altLang="en-US" sz="2800" dirty="0">
                <a:latin typeface="微软雅黑" panose="020B0503020204020204" pitchFamily="34" charset="-122"/>
                <a:ea typeface="微软雅黑" panose="020B0503020204020204" pitchFamily="34" charset="-122"/>
              </a:rPr>
              <a:t>）约束性。各级行政机关对某一项工作提出的意见，带有表明本级机关的意图、要求。</a:t>
            </a:r>
          </a:p>
        </p:txBody>
      </p:sp>
    </p:spTree>
    <p:extLst>
      <p:ext uri="{BB962C8B-B14F-4D97-AF65-F5344CB8AC3E}">
        <p14:creationId xmlns:p14="http://schemas.microsoft.com/office/powerpoint/2010/main" val="599244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47F2DE8A-C74A-457F-8241-6F431BAE2F10}"/>
              </a:ext>
            </a:extLst>
          </p:cNvPr>
          <p:cNvSpPr/>
          <p:nvPr/>
        </p:nvSpPr>
        <p:spPr>
          <a:xfrm>
            <a:off x="1063840" y="1336472"/>
            <a:ext cx="10184168" cy="3150927"/>
          </a:xfrm>
          <a:prstGeom prst="rect">
            <a:avLst/>
          </a:prstGeom>
        </p:spPr>
        <p:txBody>
          <a:bodyPr wrap="square">
            <a:spAutoFit/>
          </a:bodyPr>
          <a:lstStyle/>
          <a:p>
            <a:pPr indent="720000">
              <a:lnSpc>
                <a:spcPct val="120000"/>
              </a:lnSpc>
            </a:pPr>
            <a:r>
              <a:rPr lang="en-US" altLang="zh-CN" sz="2800" dirty="0">
                <a:solidFill>
                  <a:srgbClr val="0070C0"/>
                </a:solidFill>
                <a:latin typeface="微软雅黑" panose="020B0503020204020204" pitchFamily="34" charset="-122"/>
                <a:ea typeface="微软雅黑" panose="020B0503020204020204" pitchFamily="34" charset="-122"/>
              </a:rPr>
              <a:t>3</a:t>
            </a:r>
            <a:r>
              <a:rPr lang="zh-CN" altLang="zh-CN" sz="2800" dirty="0">
                <a:solidFill>
                  <a:srgbClr val="0070C0"/>
                </a:solidFill>
                <a:latin typeface="微软雅黑" panose="020B0503020204020204" pitchFamily="34" charset="-122"/>
                <a:ea typeface="微软雅黑" panose="020B0503020204020204" pitchFamily="34" charset="-122"/>
              </a:rPr>
              <a:t>.</a:t>
            </a:r>
            <a:r>
              <a:rPr lang="zh-CN" altLang="en-US" sz="2800" dirty="0">
                <a:solidFill>
                  <a:srgbClr val="0070C0"/>
                </a:solidFill>
                <a:latin typeface="微软雅黑" panose="020B0503020204020204" pitchFamily="34" charset="-122"/>
                <a:ea typeface="微软雅黑" panose="020B0503020204020204" pitchFamily="34" charset="-122"/>
              </a:rPr>
              <a:t>意见的分类。</a:t>
            </a:r>
          </a:p>
          <a:p>
            <a:pPr indent="720000">
              <a:lnSpc>
                <a:spcPct val="120000"/>
              </a:lnSpc>
            </a:pPr>
            <a:r>
              <a:rPr lang="zh-CN" altLang="en-US" sz="2800" dirty="0">
                <a:latin typeface="微软雅黑" panose="020B0503020204020204" pitchFamily="34" charset="-122"/>
                <a:ea typeface="微软雅黑" panose="020B0503020204020204" pitchFamily="34" charset="-122"/>
              </a:rPr>
              <a:t>（</a:t>
            </a:r>
            <a:r>
              <a:rPr lang="zh-CN" altLang="zh-CN" sz="2800" dirty="0">
                <a:latin typeface="微软雅黑" panose="020B0503020204020204" pitchFamily="34" charset="-122"/>
                <a:ea typeface="微软雅黑" panose="020B0503020204020204" pitchFamily="34" charset="-122"/>
              </a:rPr>
              <a:t>1</a:t>
            </a:r>
            <a:r>
              <a:rPr lang="zh-CN" altLang="en-US" sz="2800" dirty="0">
                <a:latin typeface="微软雅黑" panose="020B0503020204020204" pitchFamily="34" charset="-122"/>
                <a:ea typeface="微软雅黑" panose="020B0503020204020204" pitchFamily="34" charset="-122"/>
              </a:rPr>
              <a:t>）上行文。意见用于上行文，应按请示性公文的程序和要求办理（区别：意见是向上级反映问题，不需要批复）。</a:t>
            </a:r>
          </a:p>
          <a:p>
            <a:pPr indent="720000">
              <a:lnSpc>
                <a:spcPct val="120000"/>
              </a:lnSpc>
            </a:pPr>
            <a:r>
              <a:rPr lang="zh-CN" altLang="en-US" sz="2800" dirty="0">
                <a:latin typeface="微软雅黑" panose="020B0503020204020204" pitchFamily="34" charset="-122"/>
                <a:ea typeface="微软雅黑" panose="020B0503020204020204" pitchFamily="34" charset="-122"/>
              </a:rPr>
              <a:t>（</a:t>
            </a:r>
            <a:r>
              <a:rPr lang="zh-CN" altLang="zh-CN" sz="2800" dirty="0">
                <a:latin typeface="微软雅黑" panose="020B0503020204020204" pitchFamily="34" charset="-122"/>
                <a:ea typeface="微软雅黑" panose="020B0503020204020204" pitchFamily="34" charset="-122"/>
              </a:rPr>
              <a:t>2</a:t>
            </a:r>
            <a:r>
              <a:rPr lang="zh-CN" altLang="en-US" sz="2800" dirty="0">
                <a:latin typeface="微软雅黑" panose="020B0503020204020204" pitchFamily="34" charset="-122"/>
                <a:ea typeface="微软雅黑" panose="020B0503020204020204" pitchFamily="34" charset="-122"/>
              </a:rPr>
              <a:t>）下行文。作为下行文，文种对贯彻执行有明确要求的，下级机关应遵照执行；无明确要求的，下级机关可参照执行。</a:t>
            </a:r>
          </a:p>
          <a:p>
            <a:pPr indent="720000">
              <a:lnSpc>
                <a:spcPct val="120000"/>
              </a:lnSpc>
            </a:pPr>
            <a:r>
              <a:rPr lang="zh-CN" altLang="en-US" sz="2800" dirty="0">
                <a:latin typeface="微软雅黑" panose="020B0503020204020204" pitchFamily="34" charset="-122"/>
                <a:ea typeface="微软雅黑" panose="020B0503020204020204" pitchFamily="34" charset="-122"/>
              </a:rPr>
              <a:t>（</a:t>
            </a:r>
            <a:r>
              <a:rPr lang="zh-CN" altLang="zh-CN" sz="2800" dirty="0">
                <a:latin typeface="微软雅黑" panose="020B0503020204020204" pitchFamily="34" charset="-122"/>
                <a:ea typeface="微软雅黑" panose="020B0503020204020204" pitchFamily="34" charset="-122"/>
              </a:rPr>
              <a:t>3</a:t>
            </a:r>
            <a:r>
              <a:rPr lang="zh-CN" altLang="en-US" sz="2800" dirty="0">
                <a:latin typeface="微软雅黑" panose="020B0503020204020204" pitchFamily="34" charset="-122"/>
                <a:ea typeface="微软雅黑" panose="020B0503020204020204" pitchFamily="34" charset="-122"/>
              </a:rPr>
              <a:t>）平行文。作为平行文提出的意见供对方参考。</a:t>
            </a:r>
          </a:p>
        </p:txBody>
      </p:sp>
    </p:spTree>
    <p:extLst>
      <p:ext uri="{BB962C8B-B14F-4D97-AF65-F5344CB8AC3E}">
        <p14:creationId xmlns:p14="http://schemas.microsoft.com/office/powerpoint/2010/main" val="2622403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6185149" y="2869331"/>
            <a:ext cx="3496372" cy="1015663"/>
          </a:xfrm>
          <a:prstGeom prst="rect">
            <a:avLst/>
          </a:prstGeom>
          <a:noFill/>
        </p:spPr>
        <p:txBody>
          <a:bodyPr wrap="square" rtlCol="0">
            <a:spAutoFit/>
          </a:bodyPr>
          <a:lstStyle/>
          <a:p>
            <a:r>
              <a:rPr lang="zh-CN" altLang="en-US" sz="6000" b="1" dirty="0">
                <a:solidFill>
                  <a:srgbClr val="1768AC"/>
                </a:solidFill>
                <a:latin typeface="微软雅黑" panose="020B0503020204020204" pitchFamily="34" charset="-122"/>
                <a:ea typeface="微软雅黑" panose="020B0503020204020204" pitchFamily="34" charset="-122"/>
              </a:rPr>
              <a:t>概述</a:t>
            </a:r>
          </a:p>
        </p:txBody>
      </p:sp>
      <p:sp>
        <p:nvSpPr>
          <p:cNvPr id="5" name="矩形 4"/>
          <p:cNvSpPr/>
          <p:nvPr/>
        </p:nvSpPr>
        <p:spPr>
          <a:xfrm>
            <a:off x="2828707" y="2269168"/>
            <a:ext cx="3000593" cy="2215991"/>
          </a:xfrm>
          <a:prstGeom prst="rect">
            <a:avLst/>
          </a:prstGeom>
        </p:spPr>
        <p:txBody>
          <a:bodyPr wrap="square">
            <a:spAutoFit/>
          </a:bodyPr>
          <a:lstStyle/>
          <a:p>
            <a:pPr algn="ctr"/>
            <a:r>
              <a:rPr lang="en-US" altLang="zh-CN" sz="13800" dirty="0">
                <a:solidFill>
                  <a:srgbClr val="1768AC"/>
                </a:solidFill>
                <a:latin typeface="微软雅黑" panose="020B0503020204020204" pitchFamily="34" charset="-122"/>
                <a:ea typeface="微软雅黑" panose="020B0503020204020204" pitchFamily="34" charset="-122"/>
              </a:rPr>
              <a:t>01</a:t>
            </a:r>
            <a:endParaRPr lang="zh-CN" altLang="en-US" sz="13800" dirty="0">
              <a:solidFill>
                <a:srgbClr val="1768AC"/>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592829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69CFCCA2-9E8F-4702-BFFB-EFA5239D6F32}"/>
              </a:ext>
            </a:extLst>
          </p:cNvPr>
          <p:cNvSpPr/>
          <p:nvPr/>
        </p:nvSpPr>
        <p:spPr>
          <a:xfrm>
            <a:off x="238970" y="243681"/>
            <a:ext cx="5448658" cy="646331"/>
          </a:xfrm>
          <a:prstGeom prst="rect">
            <a:avLst/>
          </a:prstGeom>
          <a:noFill/>
        </p:spPr>
        <p:txBody>
          <a:bodyPr wrap="square" rtlCol="0">
            <a:spAutoFit/>
          </a:bodyPr>
          <a:lstStyle/>
          <a:p>
            <a:r>
              <a:rPr lang="zh-CN" altLang="en-US" sz="3600" dirty="0">
                <a:solidFill>
                  <a:srgbClr val="1768AC"/>
                </a:solidFill>
                <a:latin typeface="微软雅黑" panose="020B0503020204020204" pitchFamily="34" charset="-122"/>
                <a:ea typeface="微软雅黑" panose="020B0503020204020204" pitchFamily="34" charset="-122"/>
              </a:rPr>
              <a:t>各类文种的概念、特点</a:t>
            </a:r>
          </a:p>
        </p:txBody>
      </p:sp>
      <p:sp>
        <p:nvSpPr>
          <p:cNvPr id="4" name="矩形 3">
            <a:extLst>
              <a:ext uri="{FF2B5EF4-FFF2-40B4-BE49-F238E27FC236}">
                <a16:creationId xmlns:a16="http://schemas.microsoft.com/office/drawing/2014/main" id="{C9331BE1-686E-4921-A510-60FC37A89D87}"/>
              </a:ext>
            </a:extLst>
          </p:cNvPr>
          <p:cNvSpPr/>
          <p:nvPr/>
        </p:nvSpPr>
        <p:spPr>
          <a:xfrm>
            <a:off x="571129" y="1510579"/>
            <a:ext cx="6264676" cy="4335610"/>
          </a:xfrm>
          <a:prstGeom prst="rect">
            <a:avLst/>
          </a:prstGeom>
        </p:spPr>
        <p:txBody>
          <a:bodyPr wrap="square">
            <a:spAutoFit/>
          </a:bodyPr>
          <a:lstStyle/>
          <a:p>
            <a:pPr indent="720000">
              <a:lnSpc>
                <a:spcPct val="120000"/>
              </a:lnSpc>
            </a:pPr>
            <a:r>
              <a:rPr lang="zh-CN" altLang="en-US" sz="3600" b="1" dirty="0">
                <a:solidFill>
                  <a:srgbClr val="FF0000"/>
                </a:solidFill>
                <a:latin typeface="微软雅黑 Light" panose="020B0502040204020203" pitchFamily="34" charset="-122"/>
                <a:ea typeface="微软雅黑 Light" panose="020B0502040204020203" pitchFamily="34" charset="-122"/>
              </a:rPr>
              <a:t>（十三）函</a:t>
            </a:r>
            <a:endParaRPr lang="en-US" altLang="zh-CN" sz="3600" b="1" dirty="0">
              <a:solidFill>
                <a:srgbClr val="FF0000"/>
              </a:solidFill>
              <a:latin typeface="微软雅黑 Light" panose="020B0502040204020203" pitchFamily="34" charset="-122"/>
              <a:ea typeface="微软雅黑 Light" panose="020B0502040204020203" pitchFamily="34" charset="-122"/>
            </a:endParaRPr>
          </a:p>
          <a:p>
            <a:pPr indent="720000">
              <a:lnSpc>
                <a:spcPct val="120000"/>
              </a:lnSpc>
            </a:pPr>
            <a:r>
              <a:rPr lang="en-US" altLang="zh-CN" sz="2800" b="1" dirty="0">
                <a:solidFill>
                  <a:srgbClr val="1768AC"/>
                </a:solidFill>
                <a:latin typeface="微软雅黑 Light" panose="020B0502040204020203" pitchFamily="34" charset="-122"/>
                <a:ea typeface="微软雅黑 Light" panose="020B0502040204020203" pitchFamily="34" charset="-122"/>
              </a:rPr>
              <a:t>1. </a:t>
            </a:r>
            <a:r>
              <a:rPr lang="zh-CN" altLang="en-US" sz="2800" b="1" dirty="0">
                <a:solidFill>
                  <a:srgbClr val="1768AC"/>
                </a:solidFill>
                <a:latin typeface="微软雅黑 Light" panose="020B0502040204020203" pitchFamily="34" charset="-122"/>
                <a:ea typeface="微软雅黑 Light" panose="020B0502040204020203" pitchFamily="34" charset="-122"/>
              </a:rPr>
              <a:t>定义</a:t>
            </a:r>
            <a:endParaRPr lang="en-US" altLang="zh-CN" sz="2800" b="1" dirty="0">
              <a:solidFill>
                <a:srgbClr val="1768AC"/>
              </a:solidFill>
              <a:latin typeface="微软雅黑 Light" panose="020B0502040204020203" pitchFamily="34" charset="-122"/>
              <a:ea typeface="微软雅黑 Light" panose="020B0502040204020203" pitchFamily="34" charset="-122"/>
            </a:endParaRPr>
          </a:p>
          <a:p>
            <a:pPr indent="720000">
              <a:lnSpc>
                <a:spcPct val="12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函适用于不相隶属机关之间洽谈工作、询问和答复问题、请求批准和答复审批事项。</a:t>
            </a:r>
          </a:p>
          <a:p>
            <a:pPr indent="720000">
              <a:lnSpc>
                <a:spcPct val="12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“函”作为主要文种之一，与其他主要文种同样具有由制发机关权限决定的法定效力。</a:t>
            </a:r>
          </a:p>
        </p:txBody>
      </p:sp>
      <p:pic>
        <p:nvPicPr>
          <p:cNvPr id="5" name="Picture 4">
            <a:extLst>
              <a:ext uri="{FF2B5EF4-FFF2-40B4-BE49-F238E27FC236}">
                <a16:creationId xmlns:a16="http://schemas.microsoft.com/office/drawing/2014/main" id="{EB2B2AF5-F4CF-4E3D-9EEE-A025E37560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9643" y="145689"/>
            <a:ext cx="4831025" cy="6168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59555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EFD9C40-8837-47C7-80F2-C644A768BCC7}"/>
              </a:ext>
            </a:extLst>
          </p:cNvPr>
          <p:cNvSpPr txBox="1">
            <a:spLocks noChangeArrowheads="1"/>
          </p:cNvSpPr>
          <p:nvPr/>
        </p:nvSpPr>
        <p:spPr>
          <a:xfrm>
            <a:off x="830061" y="1079099"/>
            <a:ext cx="11501021" cy="41054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900000">
              <a:lnSpc>
                <a:spcPct val="120000"/>
              </a:lnSpc>
              <a:buFont typeface="Wingdings" panose="05000000000000000000" pitchFamily="2" charset="2"/>
              <a:buNone/>
            </a:pPr>
            <a:r>
              <a:rPr lang="zh-CN" altLang="zh-CN" dirty="0">
                <a:solidFill>
                  <a:srgbClr val="2A21DF"/>
                </a:solidFill>
                <a:latin typeface="微软雅黑" panose="020B0503020204020204" pitchFamily="34" charset="-122"/>
                <a:ea typeface="微软雅黑" panose="020B0503020204020204" pitchFamily="34" charset="-122"/>
              </a:rPr>
              <a:t>2.</a:t>
            </a:r>
            <a:r>
              <a:rPr lang="en-US" altLang="zh-CN" dirty="0">
                <a:solidFill>
                  <a:srgbClr val="2A21DF"/>
                </a:solidFill>
                <a:latin typeface="微软雅黑" panose="020B0503020204020204" pitchFamily="34" charset="-122"/>
                <a:ea typeface="微软雅黑" panose="020B0503020204020204" pitchFamily="34" charset="-122"/>
              </a:rPr>
              <a:t> </a:t>
            </a:r>
            <a:r>
              <a:rPr lang="zh-CN" altLang="en-US" dirty="0">
                <a:solidFill>
                  <a:srgbClr val="2A21DF"/>
                </a:solidFill>
                <a:latin typeface="微软雅黑" panose="020B0503020204020204" pitchFamily="34" charset="-122"/>
                <a:ea typeface="微软雅黑" panose="020B0503020204020204" pitchFamily="34" charset="-122"/>
              </a:rPr>
              <a:t>函的种类、作用和特点。</a:t>
            </a:r>
          </a:p>
          <a:p>
            <a:pPr indent="900000">
              <a:lnSpc>
                <a:spcPct val="120000"/>
              </a:lnSpc>
              <a:buFont typeface="Wingdings" panose="05000000000000000000" pitchFamily="2" charset="2"/>
              <a:buNone/>
            </a:pPr>
            <a:r>
              <a:rPr lang="zh-CN" altLang="en-US" dirty="0">
                <a:latin typeface="微软雅黑" panose="020B0503020204020204" pitchFamily="34" charset="-122"/>
                <a:ea typeface="微软雅黑" panose="020B0503020204020204" pitchFamily="34" charset="-122"/>
              </a:rPr>
              <a:t>（</a:t>
            </a:r>
            <a:r>
              <a:rPr lang="zh-CN"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）商洽性。指不相隶属机关之间相互商洽工作的函。</a:t>
            </a:r>
          </a:p>
          <a:p>
            <a:pPr indent="900000">
              <a:lnSpc>
                <a:spcPct val="120000"/>
              </a:lnSpc>
              <a:buFont typeface="Wingdings" panose="05000000000000000000" pitchFamily="2" charset="2"/>
              <a:buNone/>
            </a:pPr>
            <a:r>
              <a:rPr lang="zh-CN" altLang="en-US" dirty="0">
                <a:latin typeface="微软雅黑" panose="020B0503020204020204" pitchFamily="34" charset="-122"/>
                <a:ea typeface="微软雅黑" panose="020B0503020204020204" pitchFamily="34" charset="-122"/>
              </a:rPr>
              <a:t>（</a:t>
            </a:r>
            <a:r>
              <a:rPr lang="zh-CN" altLang="zh-CN" dirty="0">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）问答性。指不相隶属机关相互询问和答复问题的函。</a:t>
            </a:r>
          </a:p>
          <a:p>
            <a:pPr indent="900000">
              <a:lnSpc>
                <a:spcPct val="120000"/>
              </a:lnSpc>
              <a:buFont typeface="Wingdings" panose="05000000000000000000" pitchFamily="2" charset="2"/>
              <a:buNone/>
            </a:pPr>
            <a:r>
              <a:rPr lang="zh-CN" altLang="en-US" dirty="0">
                <a:latin typeface="微软雅黑" panose="020B0503020204020204" pitchFamily="34" charset="-122"/>
                <a:ea typeface="微软雅黑" panose="020B0503020204020204" pitchFamily="34" charset="-122"/>
              </a:rPr>
              <a:t>（</a:t>
            </a:r>
            <a:r>
              <a:rPr lang="zh-CN"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）请求支持批准性。指向有关业务主管部门请求批准的函。</a:t>
            </a:r>
          </a:p>
          <a:p>
            <a:pPr indent="900000">
              <a:lnSpc>
                <a:spcPct val="120000"/>
              </a:lnSpc>
              <a:buFont typeface="Wingdings" panose="05000000000000000000" pitchFamily="2" charset="2"/>
              <a:buNone/>
            </a:pPr>
            <a:r>
              <a:rPr lang="zh-CN" altLang="zh-CN" dirty="0">
                <a:solidFill>
                  <a:srgbClr val="2A21DF"/>
                </a:solidFill>
                <a:latin typeface="微软雅黑" panose="020B0503020204020204" pitchFamily="34" charset="-122"/>
                <a:ea typeface="微软雅黑" panose="020B0503020204020204" pitchFamily="34" charset="-122"/>
              </a:rPr>
              <a:t>3.</a:t>
            </a:r>
            <a:r>
              <a:rPr lang="en-US" altLang="zh-CN" dirty="0">
                <a:solidFill>
                  <a:srgbClr val="2A21DF"/>
                </a:solidFill>
                <a:latin typeface="微软雅黑" panose="020B0503020204020204" pitchFamily="34" charset="-122"/>
                <a:ea typeface="微软雅黑" panose="020B0503020204020204" pitchFamily="34" charset="-122"/>
              </a:rPr>
              <a:t> </a:t>
            </a:r>
            <a:r>
              <a:rPr lang="zh-CN" altLang="en-US" dirty="0">
                <a:solidFill>
                  <a:srgbClr val="2A21DF"/>
                </a:solidFill>
                <a:latin typeface="微软雅黑" panose="020B0503020204020204" pitchFamily="34" charset="-122"/>
                <a:ea typeface="微软雅黑" panose="020B0503020204020204" pitchFamily="34" charset="-122"/>
              </a:rPr>
              <a:t>函的格式。</a:t>
            </a:r>
            <a:endParaRPr lang="en-US" altLang="zh-CN" dirty="0">
              <a:solidFill>
                <a:srgbClr val="2A21DF"/>
              </a:solidFill>
              <a:latin typeface="微软雅黑" panose="020B0503020204020204" pitchFamily="34" charset="-122"/>
              <a:ea typeface="微软雅黑" panose="020B0503020204020204" pitchFamily="34" charset="-122"/>
            </a:endParaRPr>
          </a:p>
          <a:p>
            <a:pPr indent="900000">
              <a:lnSpc>
                <a:spcPct val="120000"/>
              </a:lnSpc>
              <a:buFont typeface="Wingdings" panose="05000000000000000000" pitchFamily="2" charset="2"/>
              <a:buNone/>
            </a:pPr>
            <a:r>
              <a:rPr lang="zh-CN" altLang="en-US" dirty="0">
                <a:latin typeface="微软雅黑" panose="020B0503020204020204" pitchFamily="34" charset="-122"/>
                <a:ea typeface="微软雅黑" panose="020B0503020204020204" pitchFamily="34" charset="-122"/>
              </a:rPr>
              <a:t>包括标题、主送单位、正文、落款等部分。函的文头纸不带“文件”二字，</a:t>
            </a:r>
            <a:r>
              <a:rPr lang="zh-CN" altLang="en-US" dirty="0">
                <a:solidFill>
                  <a:srgbClr val="FF0000"/>
                </a:solidFill>
                <a:latin typeface="微软雅黑" panose="020B0503020204020204" pitchFamily="34" charset="-122"/>
                <a:ea typeface="微软雅黑" panose="020B0503020204020204" pitchFamily="34" charset="-122"/>
              </a:rPr>
              <a:t>首页不显示页码</a:t>
            </a:r>
            <a:r>
              <a:rPr lang="zh-CN" altLang="en-US" dirty="0">
                <a:latin typeface="微软雅黑" panose="020B0503020204020204" pitchFamily="34" charset="-122"/>
                <a:ea typeface="微软雅黑" panose="020B0503020204020204" pitchFamily="34" charset="-122"/>
              </a:rPr>
              <a:t>。</a:t>
            </a:r>
          </a:p>
        </p:txBody>
      </p:sp>
    </p:spTree>
    <p:extLst>
      <p:ext uri="{BB962C8B-B14F-4D97-AF65-F5344CB8AC3E}">
        <p14:creationId xmlns:p14="http://schemas.microsoft.com/office/powerpoint/2010/main" val="12606202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944DB04-2933-4613-99C2-59C9C427AA0D}"/>
              </a:ext>
            </a:extLst>
          </p:cNvPr>
          <p:cNvSpPr txBox="1">
            <a:spLocks noChangeArrowheads="1"/>
          </p:cNvSpPr>
          <p:nvPr/>
        </p:nvSpPr>
        <p:spPr>
          <a:xfrm>
            <a:off x="1371600" y="861850"/>
            <a:ext cx="9982939" cy="51343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720000">
              <a:lnSpc>
                <a:spcPct val="120000"/>
              </a:lnSpc>
              <a:buFont typeface="Wingdings" panose="05000000000000000000" pitchFamily="2" charset="2"/>
              <a:buNone/>
            </a:pPr>
            <a:r>
              <a:rPr lang="zh-CN" altLang="en-US" dirty="0">
                <a:solidFill>
                  <a:srgbClr val="FF0000"/>
                </a:solidFill>
                <a:latin typeface="微软雅黑" panose="020B0503020204020204" pitchFamily="34" charset="-122"/>
                <a:ea typeface="微软雅黑" panose="020B0503020204020204" pitchFamily="34" charset="-122"/>
              </a:rPr>
              <a:t>（十四）纪要</a:t>
            </a:r>
            <a:endParaRPr lang="en-US" altLang="zh-CN" dirty="0">
              <a:solidFill>
                <a:srgbClr val="FF0000"/>
              </a:solidFill>
              <a:latin typeface="微软雅黑" panose="020B0503020204020204" pitchFamily="34" charset="-122"/>
              <a:ea typeface="微软雅黑" panose="020B0503020204020204" pitchFamily="34" charset="-122"/>
            </a:endParaRPr>
          </a:p>
          <a:p>
            <a:pPr indent="720000">
              <a:lnSpc>
                <a:spcPct val="120000"/>
              </a:lnSpc>
              <a:buFont typeface="Wingdings" panose="05000000000000000000" pitchFamily="2" charset="2"/>
              <a:buNone/>
            </a:pPr>
            <a:r>
              <a:rPr lang="zh-CN" altLang="en-US" dirty="0">
                <a:solidFill>
                  <a:srgbClr val="2A21DF"/>
                </a:solidFill>
                <a:latin typeface="微软雅黑" panose="020B0503020204020204" pitchFamily="34" charset="-122"/>
                <a:ea typeface="微软雅黑" panose="020B0503020204020204" pitchFamily="34" charset="-122"/>
              </a:rPr>
              <a:t> 1.定义</a:t>
            </a:r>
          </a:p>
          <a:p>
            <a:pPr indent="720000">
              <a:lnSpc>
                <a:spcPct val="120000"/>
              </a:lnSpc>
              <a:buFont typeface="Wingdings" panose="05000000000000000000" pitchFamily="2" charset="2"/>
              <a:buNone/>
            </a:pPr>
            <a:r>
              <a:rPr lang="zh-CN" altLang="en-US" dirty="0">
                <a:latin typeface="微软雅黑" panose="020B0503020204020204" pitchFamily="34" charset="-122"/>
                <a:ea typeface="微软雅黑" panose="020B0503020204020204" pitchFamily="34" charset="-122"/>
              </a:rPr>
              <a:t>纪要适用于记载会议主要情况和议定事项。</a:t>
            </a:r>
          </a:p>
          <a:p>
            <a:pPr indent="720000">
              <a:lnSpc>
                <a:spcPct val="120000"/>
              </a:lnSpc>
              <a:buFont typeface="Wingdings" panose="05000000000000000000" pitchFamily="2" charset="2"/>
              <a:buNone/>
            </a:pPr>
            <a:r>
              <a:rPr lang="en-US" altLang="zh-CN" dirty="0">
                <a:solidFill>
                  <a:srgbClr val="2A21DF"/>
                </a:solidFill>
                <a:latin typeface="微软雅黑" panose="020B0503020204020204" pitchFamily="34" charset="-122"/>
                <a:ea typeface="微软雅黑" panose="020B0503020204020204" pitchFamily="34" charset="-122"/>
              </a:rPr>
              <a:t>2.</a:t>
            </a:r>
            <a:r>
              <a:rPr lang="zh-CN" altLang="en-US" dirty="0">
                <a:solidFill>
                  <a:srgbClr val="2A21DF"/>
                </a:solidFill>
                <a:latin typeface="微软雅黑" panose="020B0503020204020204" pitchFamily="34" charset="-122"/>
                <a:ea typeface="微软雅黑" panose="020B0503020204020204" pitchFamily="34" charset="-122"/>
              </a:rPr>
              <a:t>分类</a:t>
            </a:r>
          </a:p>
          <a:p>
            <a:pPr indent="720000">
              <a:lnSpc>
                <a:spcPct val="120000"/>
              </a:lnSpc>
              <a:buFont typeface="Wingdings" panose="05000000000000000000" pitchFamily="2" charset="2"/>
              <a:buNone/>
            </a:pP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）市委常委会、市政府常务会</a:t>
            </a:r>
          </a:p>
          <a:p>
            <a:pPr indent="720000">
              <a:lnSpc>
                <a:spcPct val="120000"/>
              </a:lnSpc>
              <a:buFont typeface="Wingdings" panose="05000000000000000000" pitchFamily="2" charset="2"/>
              <a:buNone/>
            </a:pP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2</a:t>
            </a:r>
            <a:r>
              <a:rPr lang="zh-CN" altLang="en-US" dirty="0">
                <a:latin typeface="微软雅黑" panose="020B0503020204020204" pitchFamily="34" charset="-122"/>
                <a:ea typeface="微软雅黑" panose="020B0503020204020204" pitchFamily="34" charset="-122"/>
              </a:rPr>
              <a:t>）一般性的工作会议（市政府工作会议、会长办公会、会议备忘等）</a:t>
            </a:r>
          </a:p>
          <a:p>
            <a:pPr indent="720000">
              <a:lnSpc>
                <a:spcPct val="120000"/>
              </a:lnSpc>
              <a:buFont typeface="Wingdings" panose="05000000000000000000" pitchFamily="2" charset="2"/>
              <a:buNone/>
            </a:pP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）领导小组会议</a:t>
            </a:r>
          </a:p>
        </p:txBody>
      </p:sp>
    </p:spTree>
    <p:extLst>
      <p:ext uri="{BB962C8B-B14F-4D97-AF65-F5344CB8AC3E}">
        <p14:creationId xmlns:p14="http://schemas.microsoft.com/office/powerpoint/2010/main" val="14127177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0458F8B-A4D6-4B48-A815-9484E2F14EB7}"/>
              </a:ext>
            </a:extLst>
          </p:cNvPr>
          <p:cNvSpPr txBox="1">
            <a:spLocks noChangeArrowheads="1"/>
          </p:cNvSpPr>
          <p:nvPr/>
        </p:nvSpPr>
        <p:spPr>
          <a:xfrm>
            <a:off x="457199" y="476250"/>
            <a:ext cx="10923973" cy="493025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720000">
              <a:lnSpc>
                <a:spcPct val="120000"/>
              </a:lnSpc>
              <a:buNone/>
            </a:pPr>
            <a:r>
              <a:rPr lang="en-US" altLang="zh-CN" dirty="0">
                <a:solidFill>
                  <a:srgbClr val="2A21DF"/>
                </a:solidFill>
                <a:latin typeface="微软雅黑" panose="020B0503020204020204" pitchFamily="34" charset="-122"/>
                <a:ea typeface="微软雅黑" panose="020B0503020204020204" pitchFamily="34" charset="-122"/>
              </a:rPr>
              <a:t>3.</a:t>
            </a:r>
            <a:r>
              <a:rPr lang="zh-CN" altLang="en-US" dirty="0">
                <a:solidFill>
                  <a:srgbClr val="2A21DF"/>
                </a:solidFill>
                <a:latin typeface="微软雅黑" panose="020B0503020204020204" pitchFamily="34" charset="-122"/>
                <a:ea typeface="微软雅黑" panose="020B0503020204020204" pitchFamily="34" charset="-122"/>
              </a:rPr>
              <a:t>会议纪要的结构与格式</a:t>
            </a:r>
          </a:p>
          <a:p>
            <a:pPr indent="720000">
              <a:lnSpc>
                <a:spcPct val="120000"/>
              </a:lnSpc>
              <a:buNone/>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1</a:t>
            </a:r>
            <a:r>
              <a:rPr lang="zh-CN" altLang="en-US" sz="2400" dirty="0">
                <a:latin typeface="微软雅黑" panose="020B0503020204020204" pitchFamily="34" charset="-122"/>
                <a:ea typeface="微软雅黑" panose="020B0503020204020204" pitchFamily="34" charset="-122"/>
              </a:rPr>
              <a:t>）标题。研究</a:t>
            </a:r>
            <a:r>
              <a:rPr lang="en-US" altLang="zh-CN" sz="2400" dirty="0">
                <a:latin typeface="微软雅黑" panose="020B0503020204020204" pitchFamily="34" charset="-122"/>
                <a:ea typeface="微软雅黑" panose="020B0503020204020204" pitchFamily="34" charset="-122"/>
              </a:rPr>
              <a:t>XXX</a:t>
            </a:r>
            <a:r>
              <a:rPr lang="zh-CN" altLang="en-US" sz="2400" dirty="0">
                <a:latin typeface="微软雅黑" panose="020B0503020204020204" pitchFamily="34" charset="-122"/>
                <a:ea typeface="微软雅黑" panose="020B0503020204020204" pitchFamily="34" charset="-122"/>
              </a:rPr>
              <a:t>有关问题的会议纪要。</a:t>
            </a:r>
          </a:p>
          <a:p>
            <a:pPr indent="720000">
              <a:lnSpc>
                <a:spcPct val="120000"/>
              </a:lnSpc>
              <a:buNone/>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rPr>
              <a:t>）正文。会议概况（会议时间、主持人、会议地点、会议议题、领导同志参加情况等）、会议的主要情况、会议议定或决定的事项。</a:t>
            </a:r>
          </a:p>
          <a:p>
            <a:pPr indent="720000">
              <a:lnSpc>
                <a:spcPct val="120000"/>
              </a:lnSpc>
              <a:buNone/>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）会议常用语：“会议认为”、“会议指出”、“会议强调”、“会议决定”等。（具体事项应明确责任部门）</a:t>
            </a:r>
          </a:p>
          <a:p>
            <a:pPr indent="720000">
              <a:lnSpc>
                <a:spcPct val="120000"/>
              </a:lnSpc>
              <a:buNone/>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4</a:t>
            </a:r>
            <a:r>
              <a:rPr lang="zh-CN" altLang="en-US" sz="2400" dirty="0">
                <a:latin typeface="微软雅黑" panose="020B0503020204020204" pitchFamily="34" charset="-122"/>
                <a:ea typeface="微软雅黑" panose="020B0503020204020204" pitchFamily="34" charset="-122"/>
              </a:rPr>
              <a:t>）结尾。各级党委政府的常委会议或常务会议，一般要写有主持、出席、请假和列席。一般性的工作会议纪要只写参加单位和人员。</a:t>
            </a:r>
          </a:p>
          <a:p>
            <a:pPr indent="720000">
              <a:lnSpc>
                <a:spcPct val="120000"/>
              </a:lnSpc>
              <a:buNone/>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5</a:t>
            </a:r>
            <a:r>
              <a:rPr lang="zh-CN" altLang="en-US" sz="2400" dirty="0">
                <a:latin typeface="微软雅黑" panose="020B0503020204020204" pitchFamily="34" charset="-122"/>
                <a:ea typeface="微软雅黑" panose="020B0503020204020204" pitchFamily="34" charset="-122"/>
              </a:rPr>
              <a:t>）版记。文字用4号仿宋体，内容包括分送范围、印发机关、日期（阿拉伯数字）等。</a:t>
            </a:r>
          </a:p>
        </p:txBody>
      </p:sp>
    </p:spTree>
    <p:extLst>
      <p:ext uri="{BB962C8B-B14F-4D97-AF65-F5344CB8AC3E}">
        <p14:creationId xmlns:p14="http://schemas.microsoft.com/office/powerpoint/2010/main" val="28594020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A5353BF-80E7-443B-95AF-128C7D02796F}"/>
              </a:ext>
            </a:extLst>
          </p:cNvPr>
          <p:cNvSpPr txBox="1">
            <a:spLocks noChangeArrowheads="1"/>
          </p:cNvSpPr>
          <p:nvPr/>
        </p:nvSpPr>
        <p:spPr>
          <a:xfrm>
            <a:off x="1246572" y="1647524"/>
            <a:ext cx="9698855" cy="356295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720000">
              <a:lnSpc>
                <a:spcPct val="120000"/>
              </a:lnSpc>
              <a:buNone/>
            </a:pPr>
            <a:r>
              <a:rPr lang="zh-CN" altLang="en-US" dirty="0">
                <a:solidFill>
                  <a:srgbClr val="FF0000"/>
                </a:solidFill>
                <a:latin typeface="微软雅黑" panose="020B0503020204020204" pitchFamily="34" charset="-122"/>
                <a:ea typeface="微软雅黑" panose="020B0503020204020204" pitchFamily="34" charset="-122"/>
              </a:rPr>
              <a:t>（十五）公报</a:t>
            </a:r>
            <a:endParaRPr lang="en-US" altLang="zh-CN" dirty="0">
              <a:solidFill>
                <a:srgbClr val="FF0000"/>
              </a:solidFill>
              <a:latin typeface="微软雅黑" panose="020B0503020204020204" pitchFamily="34" charset="-122"/>
              <a:ea typeface="微软雅黑" panose="020B0503020204020204" pitchFamily="34" charset="-122"/>
            </a:endParaRPr>
          </a:p>
          <a:p>
            <a:pPr indent="720000">
              <a:buFont typeface="Wingdings" panose="05000000000000000000" pitchFamily="2" charset="2"/>
              <a:buNone/>
            </a:pPr>
            <a:r>
              <a:rPr lang="zh-CN" altLang="en-US" b="1" dirty="0">
                <a:solidFill>
                  <a:srgbClr val="1768AC"/>
                </a:solidFill>
                <a:latin typeface="微软雅黑 Light" panose="020B0502040204020203" pitchFamily="34" charset="-122"/>
                <a:ea typeface="微软雅黑 Light" panose="020B0502040204020203" pitchFamily="34" charset="-122"/>
              </a:rPr>
              <a:t>适用于公布重要决定或者重大事项。</a:t>
            </a:r>
          </a:p>
          <a:p>
            <a:pPr indent="720000">
              <a:buFont typeface="Wingdings" panose="05000000000000000000" pitchFamily="2" charset="2"/>
              <a:buNone/>
            </a:pPr>
            <a:endParaRPr lang="en-US" altLang="zh-CN" b="1" dirty="0">
              <a:solidFill>
                <a:srgbClr val="1768AC"/>
              </a:solidFill>
              <a:latin typeface="微软雅黑 Light" panose="020B0502040204020203" pitchFamily="34" charset="-122"/>
              <a:ea typeface="微软雅黑 Light" panose="020B0502040204020203" pitchFamily="34" charset="-122"/>
            </a:endParaRPr>
          </a:p>
          <a:p>
            <a:pPr indent="720000">
              <a:buFont typeface="Wingdings" panose="05000000000000000000" pitchFamily="2" charset="2"/>
              <a:buNone/>
            </a:pPr>
            <a:r>
              <a:rPr lang="en-US" altLang="zh-CN" b="1" dirty="0">
                <a:solidFill>
                  <a:srgbClr val="1768AC"/>
                </a:solidFill>
                <a:latin typeface="微软雅黑 Light" panose="020B0502040204020203" pitchFamily="34" charset="-122"/>
                <a:ea typeface="微软雅黑 Light" panose="020B0502040204020203" pitchFamily="34" charset="-122"/>
              </a:rPr>
              <a:t>《</a:t>
            </a:r>
            <a:r>
              <a:rPr lang="zh-CN" altLang="en-US" b="1" dirty="0">
                <a:solidFill>
                  <a:srgbClr val="1768AC"/>
                </a:solidFill>
                <a:latin typeface="微软雅黑 Light" panose="020B0502040204020203" pitchFamily="34" charset="-122"/>
                <a:ea typeface="微软雅黑 Light" panose="020B0502040204020203" pitchFamily="34" charset="-122"/>
              </a:rPr>
              <a:t>中国共产党第</a:t>
            </a:r>
            <a:r>
              <a:rPr lang="en-US" altLang="zh-CN" b="1" dirty="0">
                <a:solidFill>
                  <a:srgbClr val="1768AC"/>
                </a:solidFill>
                <a:latin typeface="微软雅黑 Light" panose="020B0502040204020203" pitchFamily="34" charset="-122"/>
                <a:ea typeface="微软雅黑 Light" panose="020B0502040204020203" pitchFamily="34" charset="-122"/>
              </a:rPr>
              <a:t>XX</a:t>
            </a:r>
            <a:r>
              <a:rPr lang="zh-CN" altLang="en-US" b="1" dirty="0">
                <a:solidFill>
                  <a:srgbClr val="1768AC"/>
                </a:solidFill>
                <a:latin typeface="微软雅黑 Light" panose="020B0502040204020203" pitchFamily="34" charset="-122"/>
                <a:ea typeface="微软雅黑 Light" panose="020B0502040204020203" pitchFamily="34" charset="-122"/>
              </a:rPr>
              <a:t>届中央委员会第</a:t>
            </a:r>
            <a:r>
              <a:rPr lang="en-US" altLang="zh-CN" b="1" dirty="0">
                <a:solidFill>
                  <a:srgbClr val="1768AC"/>
                </a:solidFill>
                <a:latin typeface="微软雅黑 Light" panose="020B0502040204020203" pitchFamily="34" charset="-122"/>
                <a:ea typeface="微软雅黑 Light" panose="020B0502040204020203" pitchFamily="34" charset="-122"/>
              </a:rPr>
              <a:t>X</a:t>
            </a:r>
            <a:r>
              <a:rPr lang="zh-CN" altLang="en-US" b="1" dirty="0">
                <a:solidFill>
                  <a:srgbClr val="1768AC"/>
                </a:solidFill>
                <a:latin typeface="微软雅黑 Light" panose="020B0502040204020203" pitchFamily="34" charset="-122"/>
                <a:ea typeface="微软雅黑 Light" panose="020B0502040204020203" pitchFamily="34" charset="-122"/>
              </a:rPr>
              <a:t>次全体会议公报</a:t>
            </a:r>
            <a:r>
              <a:rPr lang="en-US" altLang="zh-CN" b="1" dirty="0">
                <a:solidFill>
                  <a:srgbClr val="1768AC"/>
                </a:solidFill>
                <a:latin typeface="微软雅黑 Light" panose="020B0502040204020203" pitchFamily="34" charset="-122"/>
                <a:ea typeface="微软雅黑 Light" panose="020B0502040204020203" pitchFamily="34" charset="-122"/>
              </a:rPr>
              <a:t>》 </a:t>
            </a:r>
          </a:p>
          <a:p>
            <a:pPr indent="720000">
              <a:buFont typeface="Wingdings" panose="05000000000000000000" pitchFamily="2" charset="2"/>
              <a:buNone/>
            </a:pPr>
            <a:r>
              <a:rPr lang="en-US" altLang="zh-CN" b="1" dirty="0">
                <a:solidFill>
                  <a:srgbClr val="1768AC"/>
                </a:solidFill>
                <a:latin typeface="微软雅黑 Light" panose="020B0502040204020203" pitchFamily="34" charset="-122"/>
                <a:ea typeface="微软雅黑 Light" panose="020B0502040204020203" pitchFamily="34" charset="-122"/>
              </a:rPr>
              <a:t>《</a:t>
            </a:r>
            <a:r>
              <a:rPr lang="zh-CN" altLang="en-US" b="1" dirty="0">
                <a:solidFill>
                  <a:srgbClr val="1768AC"/>
                </a:solidFill>
                <a:latin typeface="微软雅黑 Light" panose="020B0502040204020203" pitchFamily="34" charset="-122"/>
                <a:ea typeface="微软雅黑 Light" panose="020B0502040204020203" pitchFamily="34" charset="-122"/>
              </a:rPr>
              <a:t>深圳市人民政府公报</a:t>
            </a:r>
            <a:r>
              <a:rPr lang="en-US" altLang="zh-CN" b="1" dirty="0">
                <a:solidFill>
                  <a:srgbClr val="1768AC"/>
                </a:solidFill>
                <a:latin typeface="微软雅黑 Light" panose="020B0502040204020203" pitchFamily="34" charset="-122"/>
                <a:ea typeface="微软雅黑 Light" panose="020B0502040204020203" pitchFamily="34" charset="-122"/>
              </a:rPr>
              <a:t>》</a:t>
            </a:r>
          </a:p>
          <a:p>
            <a:pPr indent="720000">
              <a:buFont typeface="Wingdings" panose="05000000000000000000" pitchFamily="2" charset="2"/>
              <a:buNone/>
            </a:pPr>
            <a:r>
              <a:rPr lang="en-US" altLang="zh-CN" b="1" dirty="0">
                <a:solidFill>
                  <a:srgbClr val="1768AC"/>
                </a:solidFill>
                <a:latin typeface="微软雅黑 Light" panose="020B0502040204020203" pitchFamily="34" charset="-122"/>
                <a:ea typeface="微软雅黑 Light" panose="020B0502040204020203" pitchFamily="34" charset="-122"/>
              </a:rPr>
              <a:t>《XX</a:t>
            </a:r>
            <a:r>
              <a:rPr lang="zh-CN" altLang="en-US" b="1" dirty="0">
                <a:solidFill>
                  <a:srgbClr val="1768AC"/>
                </a:solidFill>
                <a:latin typeface="微软雅黑 Light" panose="020B0502040204020203" pitchFamily="34" charset="-122"/>
                <a:ea typeface="微软雅黑 Light" panose="020B0502040204020203" pitchFamily="34" charset="-122"/>
              </a:rPr>
              <a:t>年国民经济和社会发展统计公报</a:t>
            </a:r>
            <a:r>
              <a:rPr lang="en-US" altLang="zh-CN" b="1" dirty="0">
                <a:solidFill>
                  <a:srgbClr val="1768AC"/>
                </a:solidFill>
                <a:latin typeface="微软雅黑 Light" panose="020B0502040204020203" pitchFamily="34" charset="-122"/>
                <a:ea typeface="微软雅黑 Light" panose="020B0502040204020203" pitchFamily="34" charset="-122"/>
              </a:rPr>
              <a:t>》</a:t>
            </a:r>
          </a:p>
          <a:p>
            <a:pPr indent="720000">
              <a:buFont typeface="Wingdings" panose="05000000000000000000" pitchFamily="2" charset="2"/>
              <a:buNone/>
            </a:pPr>
            <a:r>
              <a:rPr lang="en-US" altLang="zh-CN" b="1" dirty="0">
                <a:solidFill>
                  <a:srgbClr val="1768AC"/>
                </a:solidFill>
                <a:latin typeface="微软雅黑 Light" panose="020B0502040204020203" pitchFamily="34" charset="-122"/>
                <a:ea typeface="微软雅黑 Light" panose="020B0502040204020203" pitchFamily="34" charset="-122"/>
              </a:rPr>
              <a:t>《XX</a:t>
            </a:r>
            <a:r>
              <a:rPr lang="zh-CN" altLang="en-US" b="1" dirty="0">
                <a:solidFill>
                  <a:srgbClr val="1768AC"/>
                </a:solidFill>
                <a:latin typeface="微软雅黑 Light" panose="020B0502040204020203" pitchFamily="34" charset="-122"/>
                <a:ea typeface="微软雅黑 Light" panose="020B0502040204020203" pitchFamily="34" charset="-122"/>
              </a:rPr>
              <a:t>年环境状况公报</a:t>
            </a:r>
            <a:r>
              <a:rPr lang="en-US" altLang="zh-CN" b="1" dirty="0">
                <a:solidFill>
                  <a:srgbClr val="1768AC"/>
                </a:solidFill>
                <a:latin typeface="微软雅黑 Light" panose="020B0502040204020203" pitchFamily="34" charset="-122"/>
                <a:ea typeface="微软雅黑 Light" panose="020B0502040204020203" pitchFamily="34" charset="-122"/>
              </a:rPr>
              <a:t>》</a:t>
            </a:r>
          </a:p>
          <a:p>
            <a:pPr>
              <a:buFont typeface="Wingdings" panose="05000000000000000000" pitchFamily="2" charset="2"/>
              <a:buNone/>
            </a:pPr>
            <a:endParaRPr lang="zh-CN" altLang="en-US" sz="2400" dirty="0"/>
          </a:p>
        </p:txBody>
      </p:sp>
    </p:spTree>
    <p:extLst>
      <p:ext uri="{BB962C8B-B14F-4D97-AF65-F5344CB8AC3E}">
        <p14:creationId xmlns:p14="http://schemas.microsoft.com/office/powerpoint/2010/main" val="30472922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828707" y="2269168"/>
            <a:ext cx="3000593" cy="2215991"/>
          </a:xfrm>
          <a:prstGeom prst="rect">
            <a:avLst/>
          </a:prstGeom>
        </p:spPr>
        <p:txBody>
          <a:bodyPr wrap="square">
            <a:spAutoFit/>
          </a:bodyPr>
          <a:lstStyle/>
          <a:p>
            <a:pPr algn="ctr"/>
            <a:r>
              <a:rPr lang="en-US" altLang="zh-CN" sz="13800" dirty="0">
                <a:solidFill>
                  <a:srgbClr val="1768AC"/>
                </a:solidFill>
                <a:latin typeface="微软雅黑" panose="020B0503020204020204" pitchFamily="34" charset="-122"/>
                <a:ea typeface="微软雅黑" panose="020B0503020204020204" pitchFamily="34" charset="-122"/>
              </a:rPr>
              <a:t>03</a:t>
            </a:r>
            <a:endParaRPr lang="zh-CN" altLang="en-US" sz="13800" dirty="0">
              <a:solidFill>
                <a:srgbClr val="1768AC"/>
              </a:solidFill>
              <a:latin typeface="微软雅黑" panose="020B0503020204020204" pitchFamily="34" charset="-122"/>
              <a:ea typeface="微软雅黑" panose="020B0503020204020204" pitchFamily="34" charset="-122"/>
            </a:endParaRPr>
          </a:p>
        </p:txBody>
      </p:sp>
      <p:sp>
        <p:nvSpPr>
          <p:cNvPr id="6" name="文本框 5">
            <a:extLst>
              <a:ext uri="{FF2B5EF4-FFF2-40B4-BE49-F238E27FC236}">
                <a16:creationId xmlns:a16="http://schemas.microsoft.com/office/drawing/2014/main" id="{BCDB77AA-190A-4A8D-96A5-472569FD7FE5}"/>
              </a:ext>
            </a:extLst>
          </p:cNvPr>
          <p:cNvSpPr txBox="1"/>
          <p:nvPr/>
        </p:nvSpPr>
        <p:spPr>
          <a:xfrm>
            <a:off x="6096000" y="2869331"/>
            <a:ext cx="3496372" cy="1015663"/>
          </a:xfrm>
          <a:prstGeom prst="rect">
            <a:avLst/>
          </a:prstGeom>
          <a:noFill/>
        </p:spPr>
        <p:txBody>
          <a:bodyPr wrap="square" rtlCol="0">
            <a:spAutoFit/>
          </a:bodyPr>
          <a:lstStyle/>
          <a:p>
            <a:r>
              <a:rPr lang="zh-CN" altLang="en-US" sz="6000" b="1" dirty="0">
                <a:solidFill>
                  <a:srgbClr val="1768AC"/>
                </a:solidFill>
                <a:latin typeface="微软雅黑" panose="020B0503020204020204" pitchFamily="34" charset="-122"/>
                <a:ea typeface="微软雅黑" panose="020B0503020204020204" pitchFamily="34" charset="-122"/>
              </a:rPr>
              <a:t>公文格式</a:t>
            </a:r>
          </a:p>
        </p:txBody>
      </p:sp>
    </p:spTree>
    <p:extLst>
      <p:ext uri="{BB962C8B-B14F-4D97-AF65-F5344CB8AC3E}">
        <p14:creationId xmlns:p14="http://schemas.microsoft.com/office/powerpoint/2010/main" val="36182938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a:extLst>
              <a:ext uri="{FF2B5EF4-FFF2-40B4-BE49-F238E27FC236}">
                <a16:creationId xmlns:a16="http://schemas.microsoft.com/office/drawing/2014/main" id="{12950356-6DB9-484B-9481-EFB5DA0AABAF}"/>
              </a:ext>
            </a:extLst>
          </p:cNvPr>
          <p:cNvSpPr txBox="1">
            <a:spLocks/>
          </p:cNvSpPr>
          <p:nvPr/>
        </p:nvSpPr>
        <p:spPr>
          <a:xfrm>
            <a:off x="642891" y="1673799"/>
            <a:ext cx="10906218" cy="351040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nSpc>
                <a:spcPct val="120000"/>
              </a:lnSpc>
              <a:buFont typeface="Wingdings" panose="05000000000000000000" pitchFamily="2" charset="2"/>
              <a:buNone/>
            </a:pPr>
            <a:r>
              <a:rPr lang="zh-CN" altLang="en-US" sz="3600" dirty="0">
                <a:solidFill>
                  <a:srgbClr val="1768AC"/>
                </a:solidFill>
                <a:latin typeface="微软雅黑" panose="020B0503020204020204" pitchFamily="34" charset="-122"/>
                <a:ea typeface="微软雅黑" panose="020B0503020204020204" pitchFamily="34" charset="-122"/>
              </a:rPr>
              <a:t>公文格式的有关规定及参照样本</a:t>
            </a:r>
          </a:p>
          <a:p>
            <a:pPr>
              <a:lnSpc>
                <a:spcPct val="120000"/>
              </a:lnSpc>
            </a:pPr>
            <a:r>
              <a:rPr lang="zh-CN" altLang="en-US" dirty="0">
                <a:latin typeface="微软雅黑" panose="020B0503020204020204" pitchFamily="34" charset="-122"/>
                <a:ea typeface="微软雅黑" panose="020B0503020204020204" pitchFamily="34" charset="-122"/>
              </a:rPr>
              <a:t>中共中央办公厅、国务院办公厅关于印发</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党政机关公文处理工作条例</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的通知（中办发</a:t>
            </a:r>
            <a:r>
              <a:rPr lang="en-US" altLang="zh-CN" dirty="0">
                <a:latin typeface="微软雅黑" panose="020B0503020204020204" pitchFamily="34" charset="-122"/>
                <a:ea typeface="微软雅黑" panose="020B0503020204020204" pitchFamily="34" charset="-122"/>
              </a:rPr>
              <a:t>〔2012〕14</a:t>
            </a:r>
            <a:r>
              <a:rPr lang="zh-CN" altLang="en-US" dirty="0">
                <a:latin typeface="微软雅黑" panose="020B0503020204020204" pitchFamily="34" charset="-122"/>
                <a:ea typeface="微软雅黑" panose="020B0503020204020204" pitchFamily="34" charset="-122"/>
              </a:rPr>
              <a:t>号）</a:t>
            </a:r>
          </a:p>
          <a:p>
            <a:pPr>
              <a:lnSpc>
                <a:spcPct val="120000"/>
              </a:lnSpc>
            </a:pPr>
            <a:r>
              <a:rPr lang="zh-CN" altLang="en-US" dirty="0">
                <a:latin typeface="微软雅黑" panose="020B0503020204020204" pitchFamily="34" charset="-122"/>
                <a:ea typeface="微软雅黑" panose="020B0503020204020204" pitchFamily="34" charset="-122"/>
              </a:rPr>
              <a:t>党政机关公文格式国家标准（</a:t>
            </a:r>
            <a:r>
              <a:rPr lang="en-US" altLang="zh-CN" dirty="0">
                <a:latin typeface="微软雅黑" panose="020B0503020204020204" pitchFamily="34" charset="-122"/>
                <a:ea typeface="微软雅黑" panose="020B0503020204020204" pitchFamily="34" charset="-122"/>
              </a:rPr>
              <a:t>GB/T 9704-2012</a:t>
            </a:r>
            <a:r>
              <a:rPr lang="zh-CN" altLang="en-US" dirty="0">
                <a:latin typeface="微软雅黑" panose="020B0503020204020204" pitchFamily="34" charset="-122"/>
                <a:ea typeface="微软雅黑" panose="020B0503020204020204" pitchFamily="34" charset="-122"/>
              </a:rPr>
              <a:t>）</a:t>
            </a:r>
          </a:p>
          <a:p>
            <a:pPr>
              <a:lnSpc>
                <a:spcPct val="120000"/>
              </a:lnSpc>
            </a:pPr>
            <a:r>
              <a:rPr lang="zh-CN" altLang="en-US" dirty="0">
                <a:latin typeface="微软雅黑" panose="020B0503020204020204" pitchFamily="34" charset="-122"/>
                <a:ea typeface="微软雅黑" panose="020B0503020204020204" pitchFamily="34" charset="-122"/>
              </a:rPr>
              <a:t>公文格式样本</a:t>
            </a:r>
          </a:p>
        </p:txBody>
      </p:sp>
    </p:spTree>
    <p:extLst>
      <p:ext uri="{BB962C8B-B14F-4D97-AF65-F5344CB8AC3E}">
        <p14:creationId xmlns:p14="http://schemas.microsoft.com/office/powerpoint/2010/main" val="38116046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356071" y="669046"/>
            <a:ext cx="314570" cy="314570"/>
          </a:xfrm>
          <a:prstGeom prst="ellipse">
            <a:avLst/>
          </a:prstGeom>
          <a:solidFill>
            <a:srgbClr val="176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965260" y="472388"/>
            <a:ext cx="6648651" cy="707886"/>
          </a:xfrm>
          <a:prstGeom prst="rect">
            <a:avLst/>
          </a:prstGeom>
          <a:noFill/>
        </p:spPr>
        <p:txBody>
          <a:bodyPr wrap="square" rtlCol="0">
            <a:spAutoFit/>
          </a:bodyPr>
          <a:lstStyle/>
          <a:p>
            <a:r>
              <a:rPr lang="zh-CN" altLang="en-US" sz="4000" b="1" dirty="0">
                <a:solidFill>
                  <a:srgbClr val="1768AC"/>
                </a:solidFill>
                <a:latin typeface="微软雅黑" panose="020B0503020204020204" pitchFamily="34" charset="-122"/>
                <a:ea typeface="微软雅黑" panose="020B0503020204020204" pitchFamily="34" charset="-122"/>
              </a:rPr>
              <a:t>版心和页边距</a:t>
            </a:r>
          </a:p>
        </p:txBody>
      </p:sp>
      <p:sp>
        <p:nvSpPr>
          <p:cNvPr id="14" name="文本框 13"/>
          <p:cNvSpPr txBox="1"/>
          <p:nvPr/>
        </p:nvSpPr>
        <p:spPr>
          <a:xfrm>
            <a:off x="4660530" y="1104456"/>
            <a:ext cx="7018113" cy="4832092"/>
          </a:xfrm>
          <a:prstGeom prst="rect">
            <a:avLst/>
          </a:prstGeom>
          <a:noFill/>
        </p:spPr>
        <p:txBody>
          <a:bodyPr wrap="square" rtlCol="0">
            <a:spAutoFit/>
          </a:bodyPr>
          <a:lstStyle/>
          <a:p>
            <a:pPr indent="720000"/>
            <a:r>
              <a:rPr lang="en-US" altLang="zh-CN" sz="2800" b="1" dirty="0">
                <a:solidFill>
                  <a:srgbClr val="1768AC"/>
                </a:solidFill>
                <a:latin typeface="微软雅黑" panose="020B0503020204020204" pitchFamily="34" charset="-122"/>
                <a:ea typeface="微软雅黑" panose="020B0503020204020204" pitchFamily="34" charset="-122"/>
              </a:rPr>
              <a:t>A4</a:t>
            </a:r>
            <a:r>
              <a:rPr lang="zh-CN" altLang="en-US" sz="2800" b="1" dirty="0">
                <a:solidFill>
                  <a:srgbClr val="1768AC"/>
                </a:solidFill>
                <a:latin typeface="微软雅黑" panose="020B0503020204020204" pitchFamily="34" charset="-122"/>
                <a:ea typeface="微软雅黑" panose="020B0503020204020204" pitchFamily="34" charset="-122"/>
              </a:rPr>
              <a:t>纸：</a:t>
            </a:r>
            <a:r>
              <a:rPr lang="en-US" altLang="zh-CN" sz="2800" b="1" dirty="0">
                <a:solidFill>
                  <a:srgbClr val="1768AC"/>
                </a:solidFill>
                <a:latin typeface="微软雅黑" panose="020B0503020204020204" pitchFamily="34" charset="-122"/>
                <a:ea typeface="微软雅黑" panose="020B0503020204020204" pitchFamily="34" charset="-122"/>
              </a:rPr>
              <a:t>210*297</a:t>
            </a:r>
            <a:r>
              <a:rPr lang="zh-CN" altLang="en-US" sz="2800" b="1" dirty="0">
                <a:solidFill>
                  <a:srgbClr val="1768AC"/>
                </a:solidFill>
                <a:latin typeface="微软雅黑" panose="020B0503020204020204" pitchFamily="34" charset="-122"/>
                <a:ea typeface="微软雅黑" panose="020B0503020204020204" pitchFamily="34" charset="-122"/>
              </a:rPr>
              <a:t>（</a:t>
            </a:r>
            <a:r>
              <a:rPr lang="en-US" altLang="zh-CN" sz="2800" b="1" dirty="0">
                <a:solidFill>
                  <a:srgbClr val="1768AC"/>
                </a:solidFill>
                <a:latin typeface="微软雅黑" panose="020B0503020204020204" pitchFamily="34" charset="-122"/>
                <a:ea typeface="微软雅黑" panose="020B0503020204020204" pitchFamily="34" charset="-122"/>
              </a:rPr>
              <a:t>mm</a:t>
            </a:r>
            <a:r>
              <a:rPr lang="zh-CN" altLang="en-US" sz="2800" b="1" dirty="0">
                <a:solidFill>
                  <a:srgbClr val="1768AC"/>
                </a:solidFill>
                <a:latin typeface="微软雅黑" panose="020B0503020204020204" pitchFamily="34" charset="-122"/>
                <a:ea typeface="微软雅黑" panose="020B0503020204020204" pitchFamily="34" charset="-122"/>
              </a:rPr>
              <a:t>）</a:t>
            </a:r>
          </a:p>
          <a:p>
            <a:pPr indent="720000"/>
            <a:r>
              <a:rPr lang="zh-CN" altLang="en-US" sz="2800" b="1" dirty="0">
                <a:solidFill>
                  <a:srgbClr val="1768AC"/>
                </a:solidFill>
                <a:latin typeface="微软雅黑" panose="020B0503020204020204" pitchFamily="34" charset="-122"/>
                <a:ea typeface="微软雅黑" panose="020B0503020204020204" pitchFamily="34" charset="-122"/>
              </a:rPr>
              <a:t>版心：</a:t>
            </a:r>
            <a:r>
              <a:rPr lang="en-US" altLang="zh-CN" sz="2800" b="1" dirty="0">
                <a:solidFill>
                  <a:srgbClr val="1768AC"/>
                </a:solidFill>
                <a:latin typeface="微软雅黑" panose="020B0503020204020204" pitchFamily="34" charset="-122"/>
                <a:ea typeface="微软雅黑" panose="020B0503020204020204" pitchFamily="34" charset="-122"/>
              </a:rPr>
              <a:t>156*225</a:t>
            </a:r>
            <a:r>
              <a:rPr lang="zh-CN" altLang="en-US" sz="2800" b="1" dirty="0">
                <a:solidFill>
                  <a:srgbClr val="1768AC"/>
                </a:solidFill>
                <a:latin typeface="微软雅黑" panose="020B0503020204020204" pitchFamily="34" charset="-122"/>
                <a:ea typeface="微软雅黑" panose="020B0503020204020204" pitchFamily="34" charset="-122"/>
              </a:rPr>
              <a:t>（</a:t>
            </a:r>
            <a:r>
              <a:rPr lang="en-US" altLang="zh-CN" sz="2800" b="1" dirty="0">
                <a:solidFill>
                  <a:srgbClr val="1768AC"/>
                </a:solidFill>
                <a:latin typeface="微软雅黑" panose="020B0503020204020204" pitchFamily="34" charset="-122"/>
                <a:ea typeface="微软雅黑" panose="020B0503020204020204" pitchFamily="34" charset="-122"/>
              </a:rPr>
              <a:t>mm</a:t>
            </a:r>
            <a:r>
              <a:rPr lang="zh-CN" altLang="en-US" sz="2800" b="1" dirty="0">
                <a:solidFill>
                  <a:srgbClr val="1768AC"/>
                </a:solidFill>
                <a:latin typeface="微软雅黑" panose="020B0503020204020204" pitchFamily="34" charset="-122"/>
                <a:ea typeface="微软雅黑" panose="020B0503020204020204" pitchFamily="34" charset="-122"/>
              </a:rPr>
              <a:t>）</a:t>
            </a:r>
          </a:p>
          <a:p>
            <a:pPr indent="720000"/>
            <a:r>
              <a:rPr lang="zh-CN" altLang="en-US" sz="2800" b="1" dirty="0">
                <a:solidFill>
                  <a:srgbClr val="1768AC"/>
                </a:solidFill>
                <a:latin typeface="微软雅黑" panose="020B0503020204020204" pitchFamily="34" charset="-122"/>
                <a:ea typeface="微软雅黑" panose="020B0503020204020204" pitchFamily="34" charset="-122"/>
              </a:rPr>
              <a:t>上白边：</a:t>
            </a:r>
            <a:r>
              <a:rPr lang="en-US" altLang="zh-CN" sz="2800" b="1" dirty="0">
                <a:solidFill>
                  <a:srgbClr val="1768AC"/>
                </a:solidFill>
                <a:latin typeface="微软雅黑" panose="020B0503020204020204" pitchFamily="34" charset="-122"/>
                <a:ea typeface="微软雅黑" panose="020B0503020204020204" pitchFamily="34" charset="-122"/>
              </a:rPr>
              <a:t>37±1</a:t>
            </a:r>
            <a:r>
              <a:rPr lang="zh-CN" altLang="en-US" sz="2800" b="1" dirty="0">
                <a:solidFill>
                  <a:srgbClr val="1768AC"/>
                </a:solidFill>
                <a:latin typeface="微软雅黑" panose="020B0503020204020204" pitchFamily="34" charset="-122"/>
                <a:ea typeface="微软雅黑" panose="020B0503020204020204" pitchFamily="34" charset="-122"/>
              </a:rPr>
              <a:t>（</a:t>
            </a:r>
            <a:r>
              <a:rPr lang="en-US" altLang="zh-CN" sz="2800" b="1" dirty="0">
                <a:solidFill>
                  <a:srgbClr val="1768AC"/>
                </a:solidFill>
                <a:latin typeface="微软雅黑" panose="020B0503020204020204" pitchFamily="34" charset="-122"/>
                <a:ea typeface="微软雅黑" panose="020B0503020204020204" pitchFamily="34" charset="-122"/>
              </a:rPr>
              <a:t>mm</a:t>
            </a:r>
            <a:r>
              <a:rPr lang="zh-CN" altLang="en-US" sz="2800" b="1" dirty="0">
                <a:solidFill>
                  <a:srgbClr val="1768AC"/>
                </a:solidFill>
                <a:latin typeface="微软雅黑" panose="020B0503020204020204" pitchFamily="34" charset="-122"/>
                <a:ea typeface="微软雅黑" panose="020B0503020204020204" pitchFamily="34" charset="-122"/>
              </a:rPr>
              <a:t>）</a:t>
            </a:r>
          </a:p>
          <a:p>
            <a:pPr indent="720000"/>
            <a:r>
              <a:rPr lang="zh-CN" altLang="en-US" sz="2800" b="1" dirty="0">
                <a:solidFill>
                  <a:srgbClr val="1768AC"/>
                </a:solidFill>
                <a:latin typeface="微软雅黑" panose="020B0503020204020204" pitchFamily="34" charset="-122"/>
                <a:ea typeface="微软雅黑" panose="020B0503020204020204" pitchFamily="34" charset="-122"/>
              </a:rPr>
              <a:t>（</a:t>
            </a:r>
            <a:r>
              <a:rPr lang="en-US" altLang="zh-CN" sz="2800" b="1" dirty="0">
                <a:solidFill>
                  <a:srgbClr val="1768AC"/>
                </a:solidFill>
                <a:latin typeface="微软雅黑" panose="020B0503020204020204" pitchFamily="34" charset="-122"/>
                <a:ea typeface="微软雅黑" panose="020B0503020204020204" pitchFamily="34" charset="-122"/>
              </a:rPr>
              <a:t>37</a:t>
            </a:r>
            <a:r>
              <a:rPr lang="zh-CN" altLang="en-US" sz="2800" b="1" dirty="0">
                <a:solidFill>
                  <a:srgbClr val="1768AC"/>
                </a:solidFill>
                <a:latin typeface="微软雅黑" panose="020B0503020204020204" pitchFamily="34" charset="-122"/>
                <a:ea typeface="微软雅黑" panose="020B0503020204020204" pitchFamily="34" charset="-122"/>
              </a:rPr>
              <a:t>、</a:t>
            </a:r>
            <a:r>
              <a:rPr lang="en-US" altLang="zh-CN" sz="2800" b="1" dirty="0">
                <a:solidFill>
                  <a:srgbClr val="1768AC"/>
                </a:solidFill>
                <a:latin typeface="微软雅黑" panose="020B0503020204020204" pitchFamily="34" charset="-122"/>
                <a:ea typeface="微软雅黑" panose="020B0503020204020204" pitchFamily="34" charset="-122"/>
              </a:rPr>
              <a:t>35</a:t>
            </a:r>
            <a:r>
              <a:rPr lang="zh-CN" altLang="en-US" sz="2800" b="1" dirty="0">
                <a:solidFill>
                  <a:srgbClr val="1768AC"/>
                </a:solidFill>
                <a:latin typeface="微软雅黑" panose="020B0503020204020204" pitchFamily="34" charset="-122"/>
                <a:ea typeface="微软雅黑" panose="020B0503020204020204" pitchFamily="34" charset="-122"/>
              </a:rPr>
              <a:t>；</a:t>
            </a:r>
            <a:r>
              <a:rPr lang="en-US" altLang="zh-CN" sz="2800" b="1" dirty="0">
                <a:solidFill>
                  <a:srgbClr val="1768AC"/>
                </a:solidFill>
                <a:latin typeface="微软雅黑" panose="020B0503020204020204" pitchFamily="34" charset="-122"/>
                <a:ea typeface="微软雅黑" panose="020B0503020204020204" pitchFamily="34" charset="-122"/>
              </a:rPr>
              <a:t>36</a:t>
            </a:r>
            <a:r>
              <a:rPr lang="zh-CN" altLang="en-US" sz="2800" b="1" dirty="0">
                <a:solidFill>
                  <a:srgbClr val="1768AC"/>
                </a:solidFill>
                <a:latin typeface="微软雅黑" panose="020B0503020204020204" pitchFamily="34" charset="-122"/>
                <a:ea typeface="微软雅黑" panose="020B0503020204020204" pitchFamily="34" charset="-122"/>
              </a:rPr>
              <a:t>、</a:t>
            </a:r>
            <a:r>
              <a:rPr lang="en-US" altLang="zh-CN" sz="2800" b="1" dirty="0">
                <a:solidFill>
                  <a:srgbClr val="1768AC"/>
                </a:solidFill>
                <a:latin typeface="微软雅黑" panose="020B0503020204020204" pitchFamily="34" charset="-122"/>
                <a:ea typeface="微软雅黑" panose="020B0503020204020204" pitchFamily="34" charset="-122"/>
              </a:rPr>
              <a:t>36</a:t>
            </a:r>
            <a:r>
              <a:rPr lang="zh-CN" altLang="en-US" sz="2800" b="1" dirty="0">
                <a:solidFill>
                  <a:srgbClr val="1768AC"/>
                </a:solidFill>
                <a:latin typeface="微软雅黑" panose="020B0503020204020204" pitchFamily="34" charset="-122"/>
                <a:ea typeface="微软雅黑" panose="020B0503020204020204" pitchFamily="34" charset="-122"/>
              </a:rPr>
              <a:t>；</a:t>
            </a:r>
            <a:r>
              <a:rPr lang="en-US" altLang="zh-CN" sz="2800" b="1" dirty="0">
                <a:solidFill>
                  <a:srgbClr val="1768AC"/>
                </a:solidFill>
                <a:latin typeface="微软雅黑" panose="020B0503020204020204" pitchFamily="34" charset="-122"/>
                <a:ea typeface="微软雅黑" panose="020B0503020204020204" pitchFamily="34" charset="-122"/>
              </a:rPr>
              <a:t>38</a:t>
            </a:r>
            <a:r>
              <a:rPr lang="zh-CN" altLang="en-US" sz="2800" b="1" dirty="0">
                <a:solidFill>
                  <a:srgbClr val="1768AC"/>
                </a:solidFill>
                <a:latin typeface="微软雅黑" panose="020B0503020204020204" pitchFamily="34" charset="-122"/>
                <a:ea typeface="微软雅黑" panose="020B0503020204020204" pitchFamily="34" charset="-122"/>
              </a:rPr>
              <a:t>、</a:t>
            </a:r>
            <a:r>
              <a:rPr lang="en-US" altLang="zh-CN" sz="2800" b="1" dirty="0">
                <a:solidFill>
                  <a:srgbClr val="1768AC"/>
                </a:solidFill>
                <a:latin typeface="微软雅黑" panose="020B0503020204020204" pitchFamily="34" charset="-122"/>
                <a:ea typeface="微软雅黑" panose="020B0503020204020204" pitchFamily="34" charset="-122"/>
              </a:rPr>
              <a:t>34</a:t>
            </a:r>
            <a:r>
              <a:rPr lang="zh-CN" altLang="en-US" sz="2800" b="1" dirty="0">
                <a:solidFill>
                  <a:srgbClr val="1768AC"/>
                </a:solidFill>
                <a:latin typeface="微软雅黑" panose="020B0503020204020204" pitchFamily="34" charset="-122"/>
                <a:ea typeface="微软雅黑" panose="020B0503020204020204" pitchFamily="34" charset="-122"/>
              </a:rPr>
              <a:t>）</a:t>
            </a:r>
          </a:p>
          <a:p>
            <a:pPr indent="720000"/>
            <a:r>
              <a:rPr lang="zh-CN" altLang="en-US" sz="2800" b="1" dirty="0">
                <a:solidFill>
                  <a:srgbClr val="1768AC"/>
                </a:solidFill>
                <a:latin typeface="微软雅黑" panose="020B0503020204020204" pitchFamily="34" charset="-122"/>
                <a:ea typeface="微软雅黑" panose="020B0503020204020204" pitchFamily="34" charset="-122"/>
              </a:rPr>
              <a:t>左白边： </a:t>
            </a:r>
            <a:r>
              <a:rPr lang="en-US" altLang="zh-CN" sz="2800" b="1" dirty="0">
                <a:solidFill>
                  <a:srgbClr val="1768AC"/>
                </a:solidFill>
                <a:latin typeface="微软雅黑" panose="020B0503020204020204" pitchFamily="34" charset="-122"/>
                <a:ea typeface="微软雅黑" panose="020B0503020204020204" pitchFamily="34" charset="-122"/>
              </a:rPr>
              <a:t>28±1</a:t>
            </a:r>
            <a:r>
              <a:rPr lang="zh-CN" altLang="en-US" sz="2800" b="1" dirty="0">
                <a:solidFill>
                  <a:srgbClr val="1768AC"/>
                </a:solidFill>
                <a:latin typeface="微软雅黑" panose="020B0503020204020204" pitchFamily="34" charset="-122"/>
                <a:ea typeface="微软雅黑" panose="020B0503020204020204" pitchFamily="34" charset="-122"/>
              </a:rPr>
              <a:t>（</a:t>
            </a:r>
            <a:r>
              <a:rPr lang="en-US" altLang="zh-CN" sz="2800" b="1" dirty="0">
                <a:solidFill>
                  <a:srgbClr val="1768AC"/>
                </a:solidFill>
                <a:latin typeface="微软雅黑" panose="020B0503020204020204" pitchFamily="34" charset="-122"/>
                <a:ea typeface="微软雅黑" panose="020B0503020204020204" pitchFamily="34" charset="-122"/>
              </a:rPr>
              <a:t>mm</a:t>
            </a:r>
            <a:r>
              <a:rPr lang="zh-CN" altLang="en-US" sz="2800" b="1" dirty="0">
                <a:solidFill>
                  <a:srgbClr val="1768AC"/>
                </a:solidFill>
                <a:latin typeface="微软雅黑" panose="020B0503020204020204" pitchFamily="34" charset="-122"/>
                <a:ea typeface="微软雅黑" panose="020B0503020204020204" pitchFamily="34" charset="-122"/>
              </a:rPr>
              <a:t>）</a:t>
            </a:r>
          </a:p>
          <a:p>
            <a:pPr indent="720000"/>
            <a:r>
              <a:rPr lang="zh-CN" altLang="en-US" sz="2800" b="1" dirty="0">
                <a:solidFill>
                  <a:srgbClr val="1768AC"/>
                </a:solidFill>
                <a:latin typeface="微软雅黑" panose="020B0503020204020204" pitchFamily="34" charset="-122"/>
                <a:ea typeface="微软雅黑" panose="020B0503020204020204" pitchFamily="34" charset="-122"/>
              </a:rPr>
              <a:t>（</a:t>
            </a:r>
            <a:r>
              <a:rPr lang="en-US" altLang="zh-CN" sz="2800" b="1" dirty="0">
                <a:solidFill>
                  <a:srgbClr val="1768AC"/>
                </a:solidFill>
                <a:latin typeface="微软雅黑" panose="020B0503020204020204" pitchFamily="34" charset="-122"/>
                <a:ea typeface="微软雅黑" panose="020B0503020204020204" pitchFamily="34" charset="-122"/>
              </a:rPr>
              <a:t>28</a:t>
            </a:r>
            <a:r>
              <a:rPr lang="zh-CN" altLang="en-US" sz="2800" b="1" dirty="0">
                <a:solidFill>
                  <a:srgbClr val="1768AC"/>
                </a:solidFill>
                <a:latin typeface="微软雅黑" panose="020B0503020204020204" pitchFamily="34" charset="-122"/>
                <a:ea typeface="微软雅黑" panose="020B0503020204020204" pitchFamily="34" charset="-122"/>
              </a:rPr>
              <a:t>、</a:t>
            </a:r>
            <a:r>
              <a:rPr lang="en-US" altLang="zh-CN" sz="2800" b="1" dirty="0">
                <a:solidFill>
                  <a:srgbClr val="1768AC"/>
                </a:solidFill>
                <a:latin typeface="微软雅黑" panose="020B0503020204020204" pitchFamily="34" charset="-122"/>
                <a:ea typeface="微软雅黑" panose="020B0503020204020204" pitchFamily="34" charset="-122"/>
              </a:rPr>
              <a:t>26</a:t>
            </a:r>
            <a:r>
              <a:rPr lang="zh-CN" altLang="en-US" sz="2800" b="1" dirty="0">
                <a:solidFill>
                  <a:srgbClr val="1768AC"/>
                </a:solidFill>
                <a:latin typeface="微软雅黑" panose="020B0503020204020204" pitchFamily="34" charset="-122"/>
                <a:ea typeface="微软雅黑" panose="020B0503020204020204" pitchFamily="34" charset="-122"/>
              </a:rPr>
              <a:t>；</a:t>
            </a:r>
            <a:r>
              <a:rPr lang="en-US" altLang="zh-CN" sz="2800" b="1" dirty="0">
                <a:solidFill>
                  <a:srgbClr val="1768AC"/>
                </a:solidFill>
                <a:latin typeface="微软雅黑" panose="020B0503020204020204" pitchFamily="34" charset="-122"/>
                <a:ea typeface="微软雅黑" panose="020B0503020204020204" pitchFamily="34" charset="-122"/>
              </a:rPr>
              <a:t>27</a:t>
            </a:r>
            <a:r>
              <a:rPr lang="zh-CN" altLang="en-US" sz="2800" b="1" dirty="0">
                <a:solidFill>
                  <a:srgbClr val="1768AC"/>
                </a:solidFill>
                <a:latin typeface="微软雅黑" panose="020B0503020204020204" pitchFamily="34" charset="-122"/>
                <a:ea typeface="微软雅黑" panose="020B0503020204020204" pitchFamily="34" charset="-122"/>
              </a:rPr>
              <a:t>、</a:t>
            </a:r>
            <a:r>
              <a:rPr lang="en-US" altLang="zh-CN" sz="2800" b="1" dirty="0">
                <a:solidFill>
                  <a:srgbClr val="1768AC"/>
                </a:solidFill>
                <a:latin typeface="微软雅黑" panose="020B0503020204020204" pitchFamily="34" charset="-122"/>
                <a:ea typeface="微软雅黑" panose="020B0503020204020204" pitchFamily="34" charset="-122"/>
              </a:rPr>
              <a:t>27</a:t>
            </a:r>
            <a:r>
              <a:rPr lang="zh-CN" altLang="en-US" sz="2800" b="1" dirty="0">
                <a:solidFill>
                  <a:srgbClr val="1768AC"/>
                </a:solidFill>
                <a:latin typeface="微软雅黑" panose="020B0503020204020204" pitchFamily="34" charset="-122"/>
                <a:ea typeface="微软雅黑" panose="020B0503020204020204" pitchFamily="34" charset="-122"/>
              </a:rPr>
              <a:t>；</a:t>
            </a:r>
            <a:r>
              <a:rPr lang="en-US" altLang="zh-CN" sz="2800" b="1" dirty="0">
                <a:solidFill>
                  <a:srgbClr val="1768AC"/>
                </a:solidFill>
                <a:latin typeface="微软雅黑" panose="020B0503020204020204" pitchFamily="34" charset="-122"/>
                <a:ea typeface="微软雅黑" panose="020B0503020204020204" pitchFamily="34" charset="-122"/>
              </a:rPr>
              <a:t>29</a:t>
            </a:r>
            <a:r>
              <a:rPr lang="zh-CN" altLang="en-US" sz="2800" b="1" dirty="0">
                <a:solidFill>
                  <a:srgbClr val="1768AC"/>
                </a:solidFill>
                <a:latin typeface="微软雅黑" panose="020B0503020204020204" pitchFamily="34" charset="-122"/>
                <a:ea typeface="微软雅黑" panose="020B0503020204020204" pitchFamily="34" charset="-122"/>
              </a:rPr>
              <a:t>、</a:t>
            </a:r>
            <a:r>
              <a:rPr lang="en-US" altLang="zh-CN" sz="2800" b="1" dirty="0">
                <a:solidFill>
                  <a:srgbClr val="1768AC"/>
                </a:solidFill>
                <a:latin typeface="微软雅黑" panose="020B0503020204020204" pitchFamily="34" charset="-122"/>
                <a:ea typeface="微软雅黑" panose="020B0503020204020204" pitchFamily="34" charset="-122"/>
              </a:rPr>
              <a:t>25</a:t>
            </a:r>
            <a:r>
              <a:rPr lang="zh-CN" altLang="en-US" sz="2800" b="1" dirty="0">
                <a:solidFill>
                  <a:srgbClr val="1768AC"/>
                </a:solidFill>
                <a:latin typeface="微软雅黑" panose="020B0503020204020204" pitchFamily="34" charset="-122"/>
                <a:ea typeface="微软雅黑" panose="020B0503020204020204" pitchFamily="34" charset="-122"/>
              </a:rPr>
              <a:t>）</a:t>
            </a:r>
          </a:p>
          <a:p>
            <a:pPr indent="720000"/>
            <a:r>
              <a:rPr lang="zh-CN" altLang="en-US" sz="2800" b="1" dirty="0">
                <a:solidFill>
                  <a:srgbClr val="1768AC"/>
                </a:solidFill>
                <a:latin typeface="微软雅黑" panose="020B0503020204020204" pitchFamily="34" charset="-122"/>
                <a:ea typeface="微软雅黑" panose="020B0503020204020204" pitchFamily="34" charset="-122"/>
              </a:rPr>
              <a:t>页边距设置（</a:t>
            </a:r>
            <a:r>
              <a:rPr lang="en-US" altLang="zh-CN" sz="2800" b="1" dirty="0">
                <a:solidFill>
                  <a:srgbClr val="1768AC"/>
                </a:solidFill>
                <a:latin typeface="微软雅黑" panose="020B0503020204020204" pitchFamily="34" charset="-122"/>
                <a:ea typeface="微软雅黑" panose="020B0503020204020204" pitchFamily="34" charset="-122"/>
              </a:rPr>
              <a:t>word</a:t>
            </a:r>
            <a:r>
              <a:rPr lang="zh-CN" altLang="en-US" sz="2800" b="1" dirty="0">
                <a:solidFill>
                  <a:srgbClr val="1768AC"/>
                </a:solidFill>
                <a:latin typeface="微软雅黑" panose="020B0503020204020204" pitchFamily="34" charset="-122"/>
                <a:ea typeface="微软雅黑" panose="020B0503020204020204" pitchFamily="34" charset="-122"/>
              </a:rPr>
              <a:t>格式）</a:t>
            </a:r>
          </a:p>
          <a:p>
            <a:pPr indent="720000"/>
            <a:r>
              <a:rPr lang="zh-CN" altLang="en-US" sz="2800" b="1" dirty="0">
                <a:solidFill>
                  <a:srgbClr val="1768AC"/>
                </a:solidFill>
                <a:latin typeface="微软雅黑" panose="020B0503020204020204" pitchFamily="34" charset="-122"/>
                <a:ea typeface="微软雅黑" panose="020B0503020204020204" pitchFamily="34" charset="-122"/>
              </a:rPr>
              <a:t>上</a:t>
            </a:r>
            <a:r>
              <a:rPr lang="en-US" altLang="zh-CN" sz="2800" b="1" dirty="0">
                <a:solidFill>
                  <a:srgbClr val="1768AC"/>
                </a:solidFill>
                <a:latin typeface="微软雅黑" panose="020B0503020204020204" pitchFamily="34" charset="-122"/>
                <a:ea typeface="微软雅黑" panose="020B0503020204020204" pitchFamily="34" charset="-122"/>
              </a:rPr>
              <a:t>3.3</a:t>
            </a:r>
            <a:r>
              <a:rPr lang="zh-CN" altLang="en-US" sz="2800" b="1" dirty="0">
                <a:solidFill>
                  <a:srgbClr val="1768AC"/>
                </a:solidFill>
                <a:latin typeface="微软雅黑" panose="020B0503020204020204" pitchFamily="34" charset="-122"/>
                <a:ea typeface="微软雅黑" panose="020B0503020204020204" pitchFamily="34" charset="-122"/>
              </a:rPr>
              <a:t>，下</a:t>
            </a:r>
            <a:r>
              <a:rPr lang="en-US" altLang="zh-CN" sz="2800" b="1" dirty="0">
                <a:solidFill>
                  <a:srgbClr val="1768AC"/>
                </a:solidFill>
                <a:latin typeface="微软雅黑" panose="020B0503020204020204" pitchFamily="34" charset="-122"/>
                <a:ea typeface="微软雅黑" panose="020B0503020204020204" pitchFamily="34" charset="-122"/>
              </a:rPr>
              <a:t>3.3</a:t>
            </a:r>
            <a:r>
              <a:rPr lang="zh-CN" altLang="en-US" sz="2800" b="1" dirty="0">
                <a:solidFill>
                  <a:srgbClr val="1768AC"/>
                </a:solidFill>
                <a:latin typeface="微软雅黑" panose="020B0503020204020204" pitchFamily="34" charset="-122"/>
                <a:ea typeface="微软雅黑" panose="020B0503020204020204" pitchFamily="34" charset="-122"/>
              </a:rPr>
              <a:t>，左</a:t>
            </a:r>
            <a:r>
              <a:rPr lang="en-US" altLang="zh-CN" sz="2800" b="1" dirty="0">
                <a:solidFill>
                  <a:srgbClr val="1768AC"/>
                </a:solidFill>
                <a:latin typeface="微软雅黑" panose="020B0503020204020204" pitchFamily="34" charset="-122"/>
                <a:ea typeface="微软雅黑" panose="020B0503020204020204" pitchFamily="34" charset="-122"/>
              </a:rPr>
              <a:t>2.8</a:t>
            </a:r>
            <a:r>
              <a:rPr lang="zh-CN" altLang="en-US" sz="2800" b="1" dirty="0">
                <a:solidFill>
                  <a:srgbClr val="1768AC"/>
                </a:solidFill>
                <a:latin typeface="微软雅黑" panose="020B0503020204020204" pitchFamily="34" charset="-122"/>
                <a:ea typeface="微软雅黑" panose="020B0503020204020204" pitchFamily="34" charset="-122"/>
              </a:rPr>
              <a:t>，右</a:t>
            </a:r>
            <a:r>
              <a:rPr lang="en-US" altLang="zh-CN" sz="2800" b="1" dirty="0">
                <a:solidFill>
                  <a:srgbClr val="1768AC"/>
                </a:solidFill>
                <a:latin typeface="微软雅黑" panose="020B0503020204020204" pitchFamily="34" charset="-122"/>
                <a:ea typeface="微软雅黑" panose="020B0503020204020204" pitchFamily="34" charset="-122"/>
              </a:rPr>
              <a:t>2.3</a:t>
            </a:r>
          </a:p>
          <a:p>
            <a:pPr indent="720000"/>
            <a:r>
              <a:rPr lang="zh-CN" altLang="en-US" sz="2800" b="1" dirty="0">
                <a:solidFill>
                  <a:srgbClr val="1768AC"/>
                </a:solidFill>
                <a:latin typeface="微软雅黑" panose="020B0503020204020204" pitchFamily="34" charset="-122"/>
                <a:ea typeface="微软雅黑" panose="020B0503020204020204" pitchFamily="34" charset="-122"/>
              </a:rPr>
              <a:t>一般每页</a:t>
            </a:r>
            <a:r>
              <a:rPr lang="en-US" altLang="zh-CN" sz="2800" b="1" dirty="0">
                <a:solidFill>
                  <a:srgbClr val="1768AC"/>
                </a:solidFill>
                <a:latin typeface="微软雅黑" panose="020B0503020204020204" pitchFamily="34" charset="-122"/>
                <a:ea typeface="微软雅黑" panose="020B0503020204020204" pitchFamily="34" charset="-122"/>
              </a:rPr>
              <a:t>22</a:t>
            </a:r>
            <a:r>
              <a:rPr lang="zh-CN" altLang="en-US" sz="2800" b="1" dirty="0">
                <a:solidFill>
                  <a:srgbClr val="1768AC"/>
                </a:solidFill>
                <a:latin typeface="微软雅黑" panose="020B0503020204020204" pitchFamily="34" charset="-122"/>
                <a:ea typeface="微软雅黑" panose="020B0503020204020204" pitchFamily="34" charset="-122"/>
              </a:rPr>
              <a:t>行，每行</a:t>
            </a:r>
            <a:r>
              <a:rPr lang="en-US" altLang="zh-CN" sz="2800" b="1" dirty="0">
                <a:solidFill>
                  <a:srgbClr val="1768AC"/>
                </a:solidFill>
                <a:latin typeface="微软雅黑" panose="020B0503020204020204" pitchFamily="34" charset="-122"/>
                <a:ea typeface="微软雅黑" panose="020B0503020204020204" pitchFamily="34" charset="-122"/>
              </a:rPr>
              <a:t>26/28</a:t>
            </a:r>
            <a:r>
              <a:rPr lang="zh-CN" altLang="en-US" sz="2800" b="1" dirty="0">
                <a:solidFill>
                  <a:srgbClr val="1768AC"/>
                </a:solidFill>
                <a:latin typeface="微软雅黑" panose="020B0503020204020204" pitchFamily="34" charset="-122"/>
                <a:ea typeface="微软雅黑" panose="020B0503020204020204" pitchFamily="34" charset="-122"/>
              </a:rPr>
              <a:t>字</a:t>
            </a:r>
          </a:p>
          <a:p>
            <a:pPr indent="720000"/>
            <a:r>
              <a:rPr lang="zh-CN" altLang="en-US" sz="2800" b="1" dirty="0">
                <a:solidFill>
                  <a:srgbClr val="1768AC"/>
                </a:solidFill>
                <a:latin typeface="微软雅黑" panose="020B0503020204020204" pitchFamily="34" charset="-122"/>
                <a:ea typeface="微软雅黑" panose="020B0503020204020204" pitchFamily="34" charset="-122"/>
              </a:rPr>
              <a:t>行间距：固定值</a:t>
            </a:r>
            <a:r>
              <a:rPr lang="en-US" altLang="zh-CN" sz="2800" b="1" dirty="0">
                <a:solidFill>
                  <a:srgbClr val="1768AC"/>
                </a:solidFill>
                <a:latin typeface="微软雅黑" panose="020B0503020204020204" pitchFamily="34" charset="-122"/>
                <a:ea typeface="微软雅黑" panose="020B0503020204020204" pitchFamily="34" charset="-122"/>
              </a:rPr>
              <a:t>28</a:t>
            </a:r>
            <a:r>
              <a:rPr lang="zh-CN" altLang="en-US" sz="2800" b="1" dirty="0">
                <a:solidFill>
                  <a:srgbClr val="1768AC"/>
                </a:solidFill>
                <a:latin typeface="微软雅黑" panose="020B0503020204020204" pitchFamily="34" charset="-122"/>
                <a:ea typeface="微软雅黑" panose="020B0503020204020204" pitchFamily="34" charset="-122"/>
              </a:rPr>
              <a:t>或</a:t>
            </a:r>
            <a:r>
              <a:rPr lang="en-US" altLang="zh-CN" sz="2800" b="1" dirty="0">
                <a:solidFill>
                  <a:srgbClr val="1768AC"/>
                </a:solidFill>
                <a:latin typeface="微软雅黑" panose="020B0503020204020204" pitchFamily="34" charset="-122"/>
                <a:ea typeface="微软雅黑" panose="020B0503020204020204" pitchFamily="34" charset="-122"/>
              </a:rPr>
              <a:t>29</a:t>
            </a:r>
            <a:r>
              <a:rPr lang="zh-CN" altLang="en-US" sz="2800" b="1" dirty="0">
                <a:solidFill>
                  <a:srgbClr val="1768AC"/>
                </a:solidFill>
                <a:latin typeface="微软雅黑" panose="020B0503020204020204" pitchFamily="34" charset="-122"/>
                <a:ea typeface="微软雅黑" panose="020B0503020204020204" pitchFamily="34" charset="-122"/>
              </a:rPr>
              <a:t>磅</a:t>
            </a:r>
          </a:p>
          <a:p>
            <a:pPr indent="720000"/>
            <a:r>
              <a:rPr lang="zh-CN" altLang="en-US" sz="2800" b="1" dirty="0">
                <a:solidFill>
                  <a:srgbClr val="1768AC"/>
                </a:solidFill>
                <a:latin typeface="微软雅黑" panose="020B0503020204020204" pitchFamily="34" charset="-122"/>
                <a:ea typeface="微软雅黑" panose="020B0503020204020204" pitchFamily="34" charset="-122"/>
              </a:rPr>
              <a:t>（可根据实际情况调节）</a:t>
            </a:r>
          </a:p>
        </p:txBody>
      </p:sp>
      <p:grpSp>
        <p:nvGrpSpPr>
          <p:cNvPr id="20" name="组合 19"/>
          <p:cNvGrpSpPr/>
          <p:nvPr/>
        </p:nvGrpSpPr>
        <p:grpSpPr>
          <a:xfrm>
            <a:off x="513356" y="2123661"/>
            <a:ext cx="3213613" cy="3018713"/>
            <a:chOff x="3249281" y="1495055"/>
            <a:chExt cx="3213613" cy="3018713"/>
          </a:xfrm>
        </p:grpSpPr>
        <p:sp>
          <p:nvSpPr>
            <p:cNvPr id="21" name="Freeform 104"/>
            <p:cNvSpPr>
              <a:spLocks/>
            </p:cNvSpPr>
            <p:nvPr/>
          </p:nvSpPr>
          <p:spPr bwMode="auto">
            <a:xfrm>
              <a:off x="4932039" y="3528644"/>
              <a:ext cx="918175" cy="985124"/>
            </a:xfrm>
            <a:custGeom>
              <a:avLst/>
              <a:gdLst>
                <a:gd name="T0" fmla="*/ 0 w 876"/>
                <a:gd name="T1" fmla="*/ 29138806 h 952"/>
                <a:gd name="T2" fmla="*/ 0 w 876"/>
                <a:gd name="T3" fmla="*/ 477871696 h 952"/>
                <a:gd name="T4" fmla="*/ 851127092 w 876"/>
                <a:gd name="T5" fmla="*/ 924662129 h 952"/>
                <a:gd name="T6" fmla="*/ 691784020 w 876"/>
                <a:gd name="T7" fmla="*/ 0 h 952"/>
                <a:gd name="T8" fmla="*/ 367267589 w 876"/>
                <a:gd name="T9" fmla="*/ 0 h 952"/>
                <a:gd name="T10" fmla="*/ 410017760 w 876"/>
                <a:gd name="T11" fmla="*/ 244763215 h 952"/>
                <a:gd name="T12" fmla="*/ 0 w 876"/>
                <a:gd name="T13" fmla="*/ 29138806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6" h="952">
                  <a:moveTo>
                    <a:pt x="0" y="30"/>
                  </a:moveTo>
                  <a:lnTo>
                    <a:pt x="0" y="492"/>
                  </a:lnTo>
                  <a:lnTo>
                    <a:pt x="876" y="952"/>
                  </a:lnTo>
                  <a:lnTo>
                    <a:pt x="712" y="0"/>
                  </a:lnTo>
                  <a:lnTo>
                    <a:pt x="378" y="0"/>
                  </a:lnTo>
                  <a:lnTo>
                    <a:pt x="422" y="252"/>
                  </a:lnTo>
                  <a:lnTo>
                    <a:pt x="0" y="30"/>
                  </a:lnTo>
                  <a:close/>
                </a:path>
              </a:pathLst>
            </a:custGeom>
            <a:solidFill>
              <a:srgbClr val="008EC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2" name="Freeform 106"/>
            <p:cNvSpPr>
              <a:spLocks/>
            </p:cNvSpPr>
            <p:nvPr/>
          </p:nvSpPr>
          <p:spPr bwMode="auto">
            <a:xfrm>
              <a:off x="3861962" y="3528644"/>
              <a:ext cx="921550" cy="985124"/>
            </a:xfrm>
            <a:custGeom>
              <a:avLst/>
              <a:gdLst>
                <a:gd name="T0" fmla="*/ 854256123 w 878"/>
                <a:gd name="T1" fmla="*/ 29138806 h 952"/>
                <a:gd name="T2" fmla="*/ 443668360 w 878"/>
                <a:gd name="T3" fmla="*/ 244763215 h 952"/>
                <a:gd name="T4" fmla="*/ 484532161 w 878"/>
                <a:gd name="T5" fmla="*/ 0 h 952"/>
                <a:gd name="T6" fmla="*/ 159564590 w 878"/>
                <a:gd name="T7" fmla="*/ 0 h 952"/>
                <a:gd name="T8" fmla="*/ 0 w 878"/>
                <a:gd name="T9" fmla="*/ 924662129 h 952"/>
                <a:gd name="T10" fmla="*/ 854256123 w 878"/>
                <a:gd name="T11" fmla="*/ 477871696 h 952"/>
                <a:gd name="T12" fmla="*/ 854256123 w 878"/>
                <a:gd name="T13" fmla="*/ 29138806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8" h="952">
                  <a:moveTo>
                    <a:pt x="878" y="30"/>
                  </a:moveTo>
                  <a:lnTo>
                    <a:pt x="456" y="252"/>
                  </a:lnTo>
                  <a:lnTo>
                    <a:pt x="498" y="0"/>
                  </a:lnTo>
                  <a:lnTo>
                    <a:pt x="164" y="0"/>
                  </a:lnTo>
                  <a:lnTo>
                    <a:pt x="0" y="952"/>
                  </a:lnTo>
                  <a:lnTo>
                    <a:pt x="878" y="492"/>
                  </a:lnTo>
                  <a:lnTo>
                    <a:pt x="878" y="30"/>
                  </a:lnTo>
                  <a:close/>
                </a:path>
              </a:pathLst>
            </a:custGeom>
            <a:solidFill>
              <a:srgbClr val="20B0DC"/>
            </a:solidFill>
            <a:ln>
              <a:noFill/>
            </a:ln>
            <a:extLst>
              <a:ext uri="{91240B29-F687-4F45-9708-019B960494DF}">
                <a14:hiddenLine xmlns:a14="http://schemas.microsoft.com/office/drawing/2010/main" w="9525">
                  <a:solidFill>
                    <a:srgbClr val="000000"/>
                  </a:solidFill>
                  <a:round/>
                  <a:headEnd/>
                  <a:tailEnd/>
                </a14:hiddenLine>
              </a:ext>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3" name="Freeform 108"/>
            <p:cNvSpPr>
              <a:spLocks/>
            </p:cNvSpPr>
            <p:nvPr/>
          </p:nvSpPr>
          <p:spPr bwMode="auto">
            <a:xfrm>
              <a:off x="4856088" y="1495055"/>
              <a:ext cx="1606806" cy="1866900"/>
            </a:xfrm>
            <a:custGeom>
              <a:avLst/>
              <a:gdLst>
                <a:gd name="T0" fmla="*/ 460241095 w 1534"/>
                <a:gd name="T1" fmla="*/ 934440516 h 1804"/>
                <a:gd name="T2" fmla="*/ 0 w 1534"/>
                <a:gd name="T3" fmla="*/ 0 h 1804"/>
                <a:gd name="T4" fmla="*/ 0 w 1534"/>
                <a:gd name="T5" fmla="*/ 679947018 h 1804"/>
                <a:gd name="T6" fmla="*/ 238859290 w 1534"/>
                <a:gd name="T7" fmla="*/ 1165622896 h 1804"/>
                <a:gd name="T8" fmla="*/ 774835825 w 1534"/>
                <a:gd name="T9" fmla="*/ 1243330563 h 1804"/>
                <a:gd name="T10" fmla="*/ 388389322 w 1534"/>
                <a:gd name="T11" fmla="*/ 1622157906 h 1804"/>
                <a:gd name="T12" fmla="*/ 409750474 w 1534"/>
                <a:gd name="T13" fmla="*/ 1752319530 h 1804"/>
                <a:gd name="T14" fmla="*/ 802023462 w 1534"/>
                <a:gd name="T15" fmla="*/ 1752319530 h 1804"/>
                <a:gd name="T16" fmla="*/ 1489471863 w 1534"/>
                <a:gd name="T17" fmla="*/ 1084029057 h 1804"/>
                <a:gd name="T18" fmla="*/ 460241095 w 1534"/>
                <a:gd name="T19" fmla="*/ 934440516 h 1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4" h="1804">
                  <a:moveTo>
                    <a:pt x="474" y="962"/>
                  </a:moveTo>
                  <a:lnTo>
                    <a:pt x="0" y="0"/>
                  </a:lnTo>
                  <a:lnTo>
                    <a:pt x="0" y="700"/>
                  </a:lnTo>
                  <a:lnTo>
                    <a:pt x="246" y="1200"/>
                  </a:lnTo>
                  <a:lnTo>
                    <a:pt x="798" y="1280"/>
                  </a:lnTo>
                  <a:lnTo>
                    <a:pt x="400" y="1670"/>
                  </a:lnTo>
                  <a:lnTo>
                    <a:pt x="422" y="1804"/>
                  </a:lnTo>
                  <a:lnTo>
                    <a:pt x="826" y="1804"/>
                  </a:lnTo>
                  <a:lnTo>
                    <a:pt x="1534" y="1116"/>
                  </a:lnTo>
                  <a:lnTo>
                    <a:pt x="474" y="962"/>
                  </a:lnTo>
                  <a:close/>
                </a:path>
              </a:pathLst>
            </a:custGeom>
            <a:solidFill>
              <a:srgbClr val="00B0F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4" name="Freeform 109"/>
            <p:cNvSpPr>
              <a:spLocks/>
            </p:cNvSpPr>
            <p:nvPr/>
          </p:nvSpPr>
          <p:spPr bwMode="auto">
            <a:xfrm>
              <a:off x="3249281" y="1495055"/>
              <a:ext cx="1606806" cy="1866900"/>
            </a:xfrm>
            <a:custGeom>
              <a:avLst/>
              <a:gdLst>
                <a:gd name="T0" fmla="*/ 1029230767 w 1534"/>
                <a:gd name="T1" fmla="*/ 934440516 h 1804"/>
                <a:gd name="T2" fmla="*/ 0 w 1534"/>
                <a:gd name="T3" fmla="*/ 1084029057 h 1804"/>
                <a:gd name="T4" fmla="*/ 687448400 w 1534"/>
                <a:gd name="T5" fmla="*/ 1752319530 h 1804"/>
                <a:gd name="T6" fmla="*/ 1079721389 w 1534"/>
                <a:gd name="T7" fmla="*/ 1752319530 h 1804"/>
                <a:gd name="T8" fmla="*/ 1103024374 w 1534"/>
                <a:gd name="T9" fmla="*/ 1622157906 h 1804"/>
                <a:gd name="T10" fmla="*/ 714636037 w 1534"/>
                <a:gd name="T11" fmla="*/ 1243330563 h 1804"/>
                <a:gd name="T12" fmla="*/ 1250612572 w 1534"/>
                <a:gd name="T13" fmla="*/ 1165622896 h 1804"/>
                <a:gd name="T14" fmla="*/ 1489471863 w 1534"/>
                <a:gd name="T15" fmla="*/ 679947018 h 1804"/>
                <a:gd name="T16" fmla="*/ 1489471863 w 1534"/>
                <a:gd name="T17" fmla="*/ 0 h 1804"/>
                <a:gd name="T18" fmla="*/ 1029230767 w 1534"/>
                <a:gd name="T19" fmla="*/ 934440516 h 1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4" h="1804">
                  <a:moveTo>
                    <a:pt x="1060" y="962"/>
                  </a:moveTo>
                  <a:lnTo>
                    <a:pt x="0" y="1116"/>
                  </a:lnTo>
                  <a:lnTo>
                    <a:pt x="708" y="1804"/>
                  </a:lnTo>
                  <a:lnTo>
                    <a:pt x="1112" y="1804"/>
                  </a:lnTo>
                  <a:lnTo>
                    <a:pt x="1136" y="1670"/>
                  </a:lnTo>
                  <a:lnTo>
                    <a:pt x="736" y="1280"/>
                  </a:lnTo>
                  <a:lnTo>
                    <a:pt x="1288" y="1200"/>
                  </a:lnTo>
                  <a:lnTo>
                    <a:pt x="1534" y="700"/>
                  </a:lnTo>
                  <a:lnTo>
                    <a:pt x="1534" y="0"/>
                  </a:lnTo>
                  <a:lnTo>
                    <a:pt x="1060" y="962"/>
                  </a:lnTo>
                  <a:close/>
                </a:path>
              </a:pathLst>
            </a:cu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5" name="Freeform 121"/>
            <p:cNvSpPr>
              <a:spLocks/>
            </p:cNvSpPr>
            <p:nvPr/>
          </p:nvSpPr>
          <p:spPr bwMode="auto">
            <a:xfrm>
              <a:off x="4616415" y="2941904"/>
              <a:ext cx="202539" cy="198359"/>
            </a:xfrm>
            <a:custGeom>
              <a:avLst/>
              <a:gdLst>
                <a:gd name="T0" fmla="*/ 187748664 w 192"/>
                <a:gd name="T1" fmla="*/ 93092784 h 192"/>
                <a:gd name="T2" fmla="*/ 187748664 w 192"/>
                <a:gd name="T3" fmla="*/ 93092784 h 192"/>
                <a:gd name="T4" fmla="*/ 185793063 w 192"/>
                <a:gd name="T5" fmla="*/ 112486868 h 192"/>
                <a:gd name="T6" fmla="*/ 179926258 w 192"/>
                <a:gd name="T7" fmla="*/ 129941642 h 192"/>
                <a:gd name="T8" fmla="*/ 170147258 w 192"/>
                <a:gd name="T9" fmla="*/ 145457106 h 192"/>
                <a:gd name="T10" fmla="*/ 160368258 w 192"/>
                <a:gd name="T11" fmla="*/ 159032277 h 192"/>
                <a:gd name="T12" fmla="*/ 146679047 w 192"/>
                <a:gd name="T13" fmla="*/ 170669121 h 192"/>
                <a:gd name="T14" fmla="*/ 129077641 w 192"/>
                <a:gd name="T15" fmla="*/ 178427345 h 192"/>
                <a:gd name="T16" fmla="*/ 113431836 w 192"/>
                <a:gd name="T17" fmla="*/ 184245275 h 192"/>
                <a:gd name="T18" fmla="*/ 93874828 w 192"/>
                <a:gd name="T19" fmla="*/ 186184585 h 192"/>
                <a:gd name="T20" fmla="*/ 93874828 w 192"/>
                <a:gd name="T21" fmla="*/ 186184585 h 192"/>
                <a:gd name="T22" fmla="*/ 74316828 w 192"/>
                <a:gd name="T23" fmla="*/ 184245275 h 192"/>
                <a:gd name="T24" fmla="*/ 56715422 w 192"/>
                <a:gd name="T25" fmla="*/ 178427345 h 192"/>
                <a:gd name="T26" fmla="*/ 41069617 w 192"/>
                <a:gd name="T27" fmla="*/ 170669121 h 192"/>
                <a:gd name="T28" fmla="*/ 27380406 w 192"/>
                <a:gd name="T29" fmla="*/ 159032277 h 192"/>
                <a:gd name="T30" fmla="*/ 15645805 w 192"/>
                <a:gd name="T31" fmla="*/ 145457106 h 192"/>
                <a:gd name="T32" fmla="*/ 7822406 w 192"/>
                <a:gd name="T33" fmla="*/ 129941642 h 192"/>
                <a:gd name="T34" fmla="*/ 1955602 w 192"/>
                <a:gd name="T35" fmla="*/ 112486868 h 192"/>
                <a:gd name="T36" fmla="*/ 0 w 192"/>
                <a:gd name="T37" fmla="*/ 93092784 h 192"/>
                <a:gd name="T38" fmla="*/ 0 w 192"/>
                <a:gd name="T39" fmla="*/ 93092784 h 192"/>
                <a:gd name="T40" fmla="*/ 1955602 w 192"/>
                <a:gd name="T41" fmla="*/ 73697716 h 192"/>
                <a:gd name="T42" fmla="*/ 7822406 w 192"/>
                <a:gd name="T43" fmla="*/ 56242942 h 192"/>
                <a:gd name="T44" fmla="*/ 15645805 w 192"/>
                <a:gd name="T45" fmla="*/ 40727478 h 192"/>
                <a:gd name="T46" fmla="*/ 27380406 w 192"/>
                <a:gd name="T47" fmla="*/ 27152308 h 192"/>
                <a:gd name="T48" fmla="*/ 41069617 w 192"/>
                <a:gd name="T49" fmla="*/ 17454774 h 192"/>
                <a:gd name="T50" fmla="*/ 56715422 w 192"/>
                <a:gd name="T51" fmla="*/ 7757240 h 192"/>
                <a:gd name="T52" fmla="*/ 74316828 w 192"/>
                <a:gd name="T53" fmla="*/ 1939310 h 192"/>
                <a:gd name="T54" fmla="*/ 93874828 w 192"/>
                <a:gd name="T55" fmla="*/ 0 h 192"/>
                <a:gd name="T56" fmla="*/ 93874828 w 192"/>
                <a:gd name="T57" fmla="*/ 0 h 192"/>
                <a:gd name="T58" fmla="*/ 113431836 w 192"/>
                <a:gd name="T59" fmla="*/ 1939310 h 192"/>
                <a:gd name="T60" fmla="*/ 129077641 w 192"/>
                <a:gd name="T61" fmla="*/ 7757240 h 192"/>
                <a:gd name="T62" fmla="*/ 146679047 w 192"/>
                <a:gd name="T63" fmla="*/ 17454774 h 192"/>
                <a:gd name="T64" fmla="*/ 160368258 w 192"/>
                <a:gd name="T65" fmla="*/ 27152308 h 192"/>
                <a:gd name="T66" fmla="*/ 170147258 w 192"/>
                <a:gd name="T67" fmla="*/ 40727478 h 192"/>
                <a:gd name="T68" fmla="*/ 179926258 w 192"/>
                <a:gd name="T69" fmla="*/ 56242942 h 192"/>
                <a:gd name="T70" fmla="*/ 185793063 w 192"/>
                <a:gd name="T71" fmla="*/ 73697716 h 192"/>
                <a:gd name="T72" fmla="*/ 187748664 w 192"/>
                <a:gd name="T73" fmla="*/ 93092784 h 192"/>
                <a:gd name="T74" fmla="*/ 187748664 w 192"/>
                <a:gd name="T75" fmla="*/ 93092784 h 19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2" h="192">
                  <a:moveTo>
                    <a:pt x="192" y="96"/>
                  </a:moveTo>
                  <a:lnTo>
                    <a:pt x="192" y="96"/>
                  </a:lnTo>
                  <a:lnTo>
                    <a:pt x="190" y="116"/>
                  </a:lnTo>
                  <a:lnTo>
                    <a:pt x="184" y="134"/>
                  </a:lnTo>
                  <a:lnTo>
                    <a:pt x="174" y="150"/>
                  </a:lnTo>
                  <a:lnTo>
                    <a:pt x="164" y="164"/>
                  </a:lnTo>
                  <a:lnTo>
                    <a:pt x="150" y="176"/>
                  </a:lnTo>
                  <a:lnTo>
                    <a:pt x="132" y="184"/>
                  </a:lnTo>
                  <a:lnTo>
                    <a:pt x="116" y="190"/>
                  </a:lnTo>
                  <a:lnTo>
                    <a:pt x="96" y="192"/>
                  </a:lnTo>
                  <a:lnTo>
                    <a:pt x="76" y="190"/>
                  </a:lnTo>
                  <a:lnTo>
                    <a:pt x="58" y="184"/>
                  </a:lnTo>
                  <a:lnTo>
                    <a:pt x="42" y="176"/>
                  </a:lnTo>
                  <a:lnTo>
                    <a:pt x="28" y="164"/>
                  </a:lnTo>
                  <a:lnTo>
                    <a:pt x="16" y="150"/>
                  </a:lnTo>
                  <a:lnTo>
                    <a:pt x="8" y="134"/>
                  </a:lnTo>
                  <a:lnTo>
                    <a:pt x="2" y="116"/>
                  </a:lnTo>
                  <a:lnTo>
                    <a:pt x="0" y="96"/>
                  </a:lnTo>
                  <a:lnTo>
                    <a:pt x="2" y="76"/>
                  </a:lnTo>
                  <a:lnTo>
                    <a:pt x="8" y="58"/>
                  </a:lnTo>
                  <a:lnTo>
                    <a:pt x="16" y="42"/>
                  </a:lnTo>
                  <a:lnTo>
                    <a:pt x="28" y="28"/>
                  </a:lnTo>
                  <a:lnTo>
                    <a:pt x="42" y="18"/>
                  </a:lnTo>
                  <a:lnTo>
                    <a:pt x="58" y="8"/>
                  </a:lnTo>
                  <a:lnTo>
                    <a:pt x="76" y="2"/>
                  </a:lnTo>
                  <a:lnTo>
                    <a:pt x="96" y="0"/>
                  </a:lnTo>
                  <a:lnTo>
                    <a:pt x="116" y="2"/>
                  </a:lnTo>
                  <a:lnTo>
                    <a:pt x="132" y="8"/>
                  </a:lnTo>
                  <a:lnTo>
                    <a:pt x="150" y="18"/>
                  </a:lnTo>
                  <a:lnTo>
                    <a:pt x="164" y="28"/>
                  </a:lnTo>
                  <a:lnTo>
                    <a:pt x="174" y="42"/>
                  </a:lnTo>
                  <a:lnTo>
                    <a:pt x="184" y="58"/>
                  </a:lnTo>
                  <a:lnTo>
                    <a:pt x="190" y="76"/>
                  </a:lnTo>
                  <a:lnTo>
                    <a:pt x="192" y="96"/>
                  </a:lnTo>
                  <a:close/>
                </a:path>
              </a:pathLst>
            </a:custGeom>
            <a:solidFill>
              <a:srgbClr val="0070C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6" name="Freeform 122"/>
            <p:cNvSpPr>
              <a:spLocks/>
            </p:cNvSpPr>
            <p:nvPr/>
          </p:nvSpPr>
          <p:spPr bwMode="auto">
            <a:xfrm>
              <a:off x="4857777" y="2891896"/>
              <a:ext cx="251485" cy="248365"/>
            </a:xfrm>
            <a:custGeom>
              <a:avLst/>
              <a:gdLst>
                <a:gd name="T0" fmla="*/ 233121011 w 240"/>
                <a:gd name="T1" fmla="*/ 116560999 h 240"/>
                <a:gd name="T2" fmla="*/ 233121011 w 240"/>
                <a:gd name="T3" fmla="*/ 116560999 h 240"/>
                <a:gd name="T4" fmla="*/ 231178451 w 240"/>
                <a:gd name="T5" fmla="*/ 128217394 h 240"/>
                <a:gd name="T6" fmla="*/ 231178451 w 240"/>
                <a:gd name="T7" fmla="*/ 139872804 h 240"/>
                <a:gd name="T8" fmla="*/ 223407225 w 240"/>
                <a:gd name="T9" fmla="*/ 161243027 h 240"/>
                <a:gd name="T10" fmla="*/ 211751865 w 240"/>
                <a:gd name="T11" fmla="*/ 180669696 h 240"/>
                <a:gd name="T12" fmla="*/ 198152958 w 240"/>
                <a:gd name="T13" fmla="*/ 198153796 h 240"/>
                <a:gd name="T14" fmla="*/ 180668932 w 240"/>
                <a:gd name="T15" fmla="*/ 211752760 h 240"/>
                <a:gd name="T16" fmla="*/ 161242345 w 240"/>
                <a:gd name="T17" fmla="*/ 223408170 h 240"/>
                <a:gd name="T18" fmla="*/ 139872213 w 240"/>
                <a:gd name="T19" fmla="*/ 229236860 h 240"/>
                <a:gd name="T20" fmla="*/ 128216852 w 240"/>
                <a:gd name="T21" fmla="*/ 231179429 h 240"/>
                <a:gd name="T22" fmla="*/ 116560506 w 240"/>
                <a:gd name="T23" fmla="*/ 233121997 h 240"/>
                <a:gd name="T24" fmla="*/ 116560506 w 240"/>
                <a:gd name="T25" fmla="*/ 233121997 h 240"/>
                <a:gd name="T26" fmla="*/ 104904160 w 240"/>
                <a:gd name="T27" fmla="*/ 231179429 h 240"/>
                <a:gd name="T28" fmla="*/ 93248799 w 240"/>
                <a:gd name="T29" fmla="*/ 229236860 h 240"/>
                <a:gd name="T30" fmla="*/ 69936106 w 240"/>
                <a:gd name="T31" fmla="*/ 223408170 h 240"/>
                <a:gd name="T32" fmla="*/ 50509520 w 240"/>
                <a:gd name="T33" fmla="*/ 211752760 h 240"/>
                <a:gd name="T34" fmla="*/ 33025493 w 240"/>
                <a:gd name="T35" fmla="*/ 198153796 h 240"/>
                <a:gd name="T36" fmla="*/ 19426587 w 240"/>
                <a:gd name="T37" fmla="*/ 180669696 h 240"/>
                <a:gd name="T38" fmla="*/ 7770240 w 240"/>
                <a:gd name="T39" fmla="*/ 161243027 h 240"/>
                <a:gd name="T40" fmla="*/ 1942560 w 240"/>
                <a:gd name="T41" fmla="*/ 139872804 h 240"/>
                <a:gd name="T42" fmla="*/ 0 w 240"/>
                <a:gd name="T43" fmla="*/ 128217394 h 240"/>
                <a:gd name="T44" fmla="*/ 0 w 240"/>
                <a:gd name="T45" fmla="*/ 116560999 h 240"/>
                <a:gd name="T46" fmla="*/ 0 w 240"/>
                <a:gd name="T47" fmla="*/ 116560999 h 240"/>
                <a:gd name="T48" fmla="*/ 0 w 240"/>
                <a:gd name="T49" fmla="*/ 104904603 h 240"/>
                <a:gd name="T50" fmla="*/ 1942560 w 240"/>
                <a:gd name="T51" fmla="*/ 93249193 h 240"/>
                <a:gd name="T52" fmla="*/ 7770240 w 240"/>
                <a:gd name="T53" fmla="*/ 69936402 h 240"/>
                <a:gd name="T54" fmla="*/ 19426587 w 240"/>
                <a:gd name="T55" fmla="*/ 50509733 h 240"/>
                <a:gd name="T56" fmla="*/ 33025493 w 240"/>
                <a:gd name="T57" fmla="*/ 33025633 h 240"/>
                <a:gd name="T58" fmla="*/ 50509520 w 240"/>
                <a:gd name="T59" fmla="*/ 19426669 h 240"/>
                <a:gd name="T60" fmla="*/ 69936106 w 240"/>
                <a:gd name="T61" fmla="*/ 7770273 h 240"/>
                <a:gd name="T62" fmla="*/ 93248799 w 240"/>
                <a:gd name="T63" fmla="*/ 1942568 h 240"/>
                <a:gd name="T64" fmla="*/ 104904160 w 240"/>
                <a:gd name="T65" fmla="*/ 0 h 240"/>
                <a:gd name="T66" fmla="*/ 116560506 w 240"/>
                <a:gd name="T67" fmla="*/ 0 h 240"/>
                <a:gd name="T68" fmla="*/ 116560506 w 240"/>
                <a:gd name="T69" fmla="*/ 0 h 240"/>
                <a:gd name="T70" fmla="*/ 128216852 w 240"/>
                <a:gd name="T71" fmla="*/ 0 h 240"/>
                <a:gd name="T72" fmla="*/ 139872213 w 240"/>
                <a:gd name="T73" fmla="*/ 1942568 h 240"/>
                <a:gd name="T74" fmla="*/ 161242345 w 240"/>
                <a:gd name="T75" fmla="*/ 7770273 h 240"/>
                <a:gd name="T76" fmla="*/ 180668932 w 240"/>
                <a:gd name="T77" fmla="*/ 19426669 h 240"/>
                <a:gd name="T78" fmla="*/ 198152958 w 240"/>
                <a:gd name="T79" fmla="*/ 33025633 h 240"/>
                <a:gd name="T80" fmla="*/ 211751865 w 240"/>
                <a:gd name="T81" fmla="*/ 50509733 h 240"/>
                <a:gd name="T82" fmla="*/ 223407225 w 240"/>
                <a:gd name="T83" fmla="*/ 69936402 h 240"/>
                <a:gd name="T84" fmla="*/ 231178451 w 240"/>
                <a:gd name="T85" fmla="*/ 93249193 h 240"/>
                <a:gd name="T86" fmla="*/ 231178451 w 240"/>
                <a:gd name="T87" fmla="*/ 104904603 h 240"/>
                <a:gd name="T88" fmla="*/ 233121011 w 240"/>
                <a:gd name="T89" fmla="*/ 116560999 h 240"/>
                <a:gd name="T90" fmla="*/ 233121011 w 240"/>
                <a:gd name="T91" fmla="*/ 116560999 h 24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40" h="240">
                  <a:moveTo>
                    <a:pt x="240" y="120"/>
                  </a:moveTo>
                  <a:lnTo>
                    <a:pt x="240" y="120"/>
                  </a:lnTo>
                  <a:lnTo>
                    <a:pt x="238" y="132"/>
                  </a:lnTo>
                  <a:lnTo>
                    <a:pt x="238" y="144"/>
                  </a:lnTo>
                  <a:lnTo>
                    <a:pt x="230" y="166"/>
                  </a:lnTo>
                  <a:lnTo>
                    <a:pt x="218" y="186"/>
                  </a:lnTo>
                  <a:lnTo>
                    <a:pt x="204" y="204"/>
                  </a:lnTo>
                  <a:lnTo>
                    <a:pt x="186" y="218"/>
                  </a:lnTo>
                  <a:lnTo>
                    <a:pt x="166" y="230"/>
                  </a:lnTo>
                  <a:lnTo>
                    <a:pt x="144" y="236"/>
                  </a:lnTo>
                  <a:lnTo>
                    <a:pt x="132" y="238"/>
                  </a:lnTo>
                  <a:lnTo>
                    <a:pt x="120" y="240"/>
                  </a:lnTo>
                  <a:lnTo>
                    <a:pt x="108" y="238"/>
                  </a:lnTo>
                  <a:lnTo>
                    <a:pt x="96" y="236"/>
                  </a:lnTo>
                  <a:lnTo>
                    <a:pt x="72" y="230"/>
                  </a:lnTo>
                  <a:lnTo>
                    <a:pt x="52" y="218"/>
                  </a:lnTo>
                  <a:lnTo>
                    <a:pt x="34" y="204"/>
                  </a:lnTo>
                  <a:lnTo>
                    <a:pt x="20" y="186"/>
                  </a:lnTo>
                  <a:lnTo>
                    <a:pt x="8" y="166"/>
                  </a:lnTo>
                  <a:lnTo>
                    <a:pt x="2" y="144"/>
                  </a:lnTo>
                  <a:lnTo>
                    <a:pt x="0" y="132"/>
                  </a:lnTo>
                  <a:lnTo>
                    <a:pt x="0" y="120"/>
                  </a:lnTo>
                  <a:lnTo>
                    <a:pt x="0" y="108"/>
                  </a:lnTo>
                  <a:lnTo>
                    <a:pt x="2" y="96"/>
                  </a:lnTo>
                  <a:lnTo>
                    <a:pt x="8" y="72"/>
                  </a:lnTo>
                  <a:lnTo>
                    <a:pt x="20" y="52"/>
                  </a:lnTo>
                  <a:lnTo>
                    <a:pt x="34" y="34"/>
                  </a:lnTo>
                  <a:lnTo>
                    <a:pt x="52" y="20"/>
                  </a:lnTo>
                  <a:lnTo>
                    <a:pt x="72" y="8"/>
                  </a:lnTo>
                  <a:lnTo>
                    <a:pt x="96" y="2"/>
                  </a:lnTo>
                  <a:lnTo>
                    <a:pt x="108" y="0"/>
                  </a:lnTo>
                  <a:lnTo>
                    <a:pt x="120" y="0"/>
                  </a:lnTo>
                  <a:lnTo>
                    <a:pt x="132" y="0"/>
                  </a:lnTo>
                  <a:lnTo>
                    <a:pt x="144" y="2"/>
                  </a:lnTo>
                  <a:lnTo>
                    <a:pt x="166" y="8"/>
                  </a:lnTo>
                  <a:lnTo>
                    <a:pt x="186" y="20"/>
                  </a:lnTo>
                  <a:lnTo>
                    <a:pt x="204" y="34"/>
                  </a:lnTo>
                  <a:lnTo>
                    <a:pt x="218" y="52"/>
                  </a:lnTo>
                  <a:lnTo>
                    <a:pt x="230" y="72"/>
                  </a:lnTo>
                  <a:lnTo>
                    <a:pt x="238" y="96"/>
                  </a:lnTo>
                  <a:lnTo>
                    <a:pt x="238" y="108"/>
                  </a:lnTo>
                  <a:lnTo>
                    <a:pt x="240" y="120"/>
                  </a:lnTo>
                  <a:close/>
                </a:path>
              </a:pathLst>
            </a:custGeom>
            <a:solidFill>
              <a:srgbClr val="00B0F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7" name="Freeform 123"/>
            <p:cNvSpPr>
              <a:spLocks/>
            </p:cNvSpPr>
            <p:nvPr/>
          </p:nvSpPr>
          <p:spPr bwMode="auto">
            <a:xfrm>
              <a:off x="4616415" y="3181934"/>
              <a:ext cx="202539" cy="195025"/>
            </a:xfrm>
            <a:custGeom>
              <a:avLst/>
              <a:gdLst>
                <a:gd name="T0" fmla="*/ 187748664 w 192"/>
                <a:gd name="T1" fmla="*/ 90563894 h 190"/>
                <a:gd name="T2" fmla="*/ 187748664 w 192"/>
                <a:gd name="T3" fmla="*/ 90563894 h 190"/>
                <a:gd name="T4" fmla="*/ 185793063 w 192"/>
                <a:gd name="T5" fmla="*/ 109833722 h 190"/>
                <a:gd name="T6" fmla="*/ 179926258 w 192"/>
                <a:gd name="T7" fmla="*/ 127175786 h 190"/>
                <a:gd name="T8" fmla="*/ 170147258 w 192"/>
                <a:gd name="T9" fmla="*/ 142591063 h 190"/>
                <a:gd name="T10" fmla="*/ 160368258 w 192"/>
                <a:gd name="T11" fmla="*/ 156078574 h 190"/>
                <a:gd name="T12" fmla="*/ 146679047 w 192"/>
                <a:gd name="T13" fmla="*/ 167640276 h 190"/>
                <a:gd name="T14" fmla="*/ 129077641 w 192"/>
                <a:gd name="T15" fmla="*/ 175348403 h 190"/>
                <a:gd name="T16" fmla="*/ 113431836 w 192"/>
                <a:gd name="T17" fmla="*/ 181128765 h 190"/>
                <a:gd name="T18" fmla="*/ 93874828 w 192"/>
                <a:gd name="T19" fmla="*/ 183055552 h 190"/>
                <a:gd name="T20" fmla="*/ 93874828 w 192"/>
                <a:gd name="T21" fmla="*/ 183055552 h 190"/>
                <a:gd name="T22" fmla="*/ 74316828 w 192"/>
                <a:gd name="T23" fmla="*/ 181128765 h 190"/>
                <a:gd name="T24" fmla="*/ 56715422 w 192"/>
                <a:gd name="T25" fmla="*/ 175348403 h 190"/>
                <a:gd name="T26" fmla="*/ 41069617 w 192"/>
                <a:gd name="T27" fmla="*/ 167640276 h 190"/>
                <a:gd name="T28" fmla="*/ 27380406 w 192"/>
                <a:gd name="T29" fmla="*/ 156078574 h 190"/>
                <a:gd name="T30" fmla="*/ 15645805 w 192"/>
                <a:gd name="T31" fmla="*/ 142591063 h 190"/>
                <a:gd name="T32" fmla="*/ 7822406 w 192"/>
                <a:gd name="T33" fmla="*/ 127175786 h 190"/>
                <a:gd name="T34" fmla="*/ 1955602 w 192"/>
                <a:gd name="T35" fmla="*/ 109833722 h 190"/>
                <a:gd name="T36" fmla="*/ 0 w 192"/>
                <a:gd name="T37" fmla="*/ 90563894 h 190"/>
                <a:gd name="T38" fmla="*/ 0 w 192"/>
                <a:gd name="T39" fmla="*/ 90563894 h 190"/>
                <a:gd name="T40" fmla="*/ 1955602 w 192"/>
                <a:gd name="T41" fmla="*/ 73221830 h 190"/>
                <a:gd name="T42" fmla="*/ 7822406 w 192"/>
                <a:gd name="T43" fmla="*/ 55879766 h 190"/>
                <a:gd name="T44" fmla="*/ 15645805 w 192"/>
                <a:gd name="T45" fmla="*/ 40464490 h 190"/>
                <a:gd name="T46" fmla="*/ 27380406 w 192"/>
                <a:gd name="T47" fmla="*/ 26976978 h 190"/>
                <a:gd name="T48" fmla="*/ 41069617 w 192"/>
                <a:gd name="T49" fmla="*/ 15415276 h 190"/>
                <a:gd name="T50" fmla="*/ 56715422 w 192"/>
                <a:gd name="T51" fmla="*/ 7707149 h 190"/>
                <a:gd name="T52" fmla="*/ 74316828 w 192"/>
                <a:gd name="T53" fmla="*/ 1926787 h 190"/>
                <a:gd name="T54" fmla="*/ 93874828 w 192"/>
                <a:gd name="T55" fmla="*/ 0 h 190"/>
                <a:gd name="T56" fmla="*/ 93874828 w 192"/>
                <a:gd name="T57" fmla="*/ 0 h 190"/>
                <a:gd name="T58" fmla="*/ 113431836 w 192"/>
                <a:gd name="T59" fmla="*/ 1926787 h 190"/>
                <a:gd name="T60" fmla="*/ 129077641 w 192"/>
                <a:gd name="T61" fmla="*/ 7707149 h 190"/>
                <a:gd name="T62" fmla="*/ 146679047 w 192"/>
                <a:gd name="T63" fmla="*/ 15415276 h 190"/>
                <a:gd name="T64" fmla="*/ 160368258 w 192"/>
                <a:gd name="T65" fmla="*/ 26976978 h 190"/>
                <a:gd name="T66" fmla="*/ 170147258 w 192"/>
                <a:gd name="T67" fmla="*/ 40464490 h 190"/>
                <a:gd name="T68" fmla="*/ 179926258 w 192"/>
                <a:gd name="T69" fmla="*/ 55879766 h 190"/>
                <a:gd name="T70" fmla="*/ 185793063 w 192"/>
                <a:gd name="T71" fmla="*/ 73221830 h 190"/>
                <a:gd name="T72" fmla="*/ 187748664 w 192"/>
                <a:gd name="T73" fmla="*/ 90563894 h 190"/>
                <a:gd name="T74" fmla="*/ 187748664 w 192"/>
                <a:gd name="T75" fmla="*/ 90563894 h 1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2" h="190">
                  <a:moveTo>
                    <a:pt x="192" y="94"/>
                  </a:moveTo>
                  <a:lnTo>
                    <a:pt x="192" y="94"/>
                  </a:lnTo>
                  <a:lnTo>
                    <a:pt x="190" y="114"/>
                  </a:lnTo>
                  <a:lnTo>
                    <a:pt x="184" y="132"/>
                  </a:lnTo>
                  <a:lnTo>
                    <a:pt x="174" y="148"/>
                  </a:lnTo>
                  <a:lnTo>
                    <a:pt x="164" y="162"/>
                  </a:lnTo>
                  <a:lnTo>
                    <a:pt x="150" y="174"/>
                  </a:lnTo>
                  <a:lnTo>
                    <a:pt x="132" y="182"/>
                  </a:lnTo>
                  <a:lnTo>
                    <a:pt x="116" y="188"/>
                  </a:lnTo>
                  <a:lnTo>
                    <a:pt x="96" y="190"/>
                  </a:lnTo>
                  <a:lnTo>
                    <a:pt x="76" y="188"/>
                  </a:lnTo>
                  <a:lnTo>
                    <a:pt x="58" y="182"/>
                  </a:lnTo>
                  <a:lnTo>
                    <a:pt x="42" y="174"/>
                  </a:lnTo>
                  <a:lnTo>
                    <a:pt x="28" y="162"/>
                  </a:lnTo>
                  <a:lnTo>
                    <a:pt x="16" y="148"/>
                  </a:lnTo>
                  <a:lnTo>
                    <a:pt x="8" y="132"/>
                  </a:lnTo>
                  <a:lnTo>
                    <a:pt x="2" y="114"/>
                  </a:lnTo>
                  <a:lnTo>
                    <a:pt x="0" y="94"/>
                  </a:lnTo>
                  <a:lnTo>
                    <a:pt x="2" y="76"/>
                  </a:lnTo>
                  <a:lnTo>
                    <a:pt x="8" y="58"/>
                  </a:lnTo>
                  <a:lnTo>
                    <a:pt x="16" y="42"/>
                  </a:lnTo>
                  <a:lnTo>
                    <a:pt x="28" y="28"/>
                  </a:lnTo>
                  <a:lnTo>
                    <a:pt x="42" y="16"/>
                  </a:lnTo>
                  <a:lnTo>
                    <a:pt x="58" y="8"/>
                  </a:lnTo>
                  <a:lnTo>
                    <a:pt x="76" y="2"/>
                  </a:lnTo>
                  <a:lnTo>
                    <a:pt x="96" y="0"/>
                  </a:lnTo>
                  <a:lnTo>
                    <a:pt x="116" y="2"/>
                  </a:lnTo>
                  <a:lnTo>
                    <a:pt x="132" y="8"/>
                  </a:lnTo>
                  <a:lnTo>
                    <a:pt x="150" y="16"/>
                  </a:lnTo>
                  <a:lnTo>
                    <a:pt x="164" y="28"/>
                  </a:lnTo>
                  <a:lnTo>
                    <a:pt x="174" y="42"/>
                  </a:lnTo>
                  <a:lnTo>
                    <a:pt x="184" y="58"/>
                  </a:lnTo>
                  <a:lnTo>
                    <a:pt x="190" y="76"/>
                  </a:lnTo>
                  <a:lnTo>
                    <a:pt x="192" y="94"/>
                  </a:lnTo>
                  <a:close/>
                </a:path>
              </a:pathLst>
            </a:custGeom>
            <a:solidFill>
              <a:srgbClr val="00B0F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8" name="Freeform 124"/>
            <p:cNvSpPr>
              <a:spLocks/>
            </p:cNvSpPr>
            <p:nvPr/>
          </p:nvSpPr>
          <p:spPr bwMode="auto">
            <a:xfrm>
              <a:off x="4857777" y="3181934"/>
              <a:ext cx="199163" cy="195025"/>
            </a:xfrm>
            <a:custGeom>
              <a:avLst/>
              <a:gdLst>
                <a:gd name="T0" fmla="*/ 184619633 w 190"/>
                <a:gd name="T1" fmla="*/ 90563894 h 190"/>
                <a:gd name="T2" fmla="*/ 184619633 w 190"/>
                <a:gd name="T3" fmla="*/ 90563894 h 190"/>
                <a:gd name="T4" fmla="*/ 182676382 w 190"/>
                <a:gd name="T5" fmla="*/ 109833722 h 190"/>
                <a:gd name="T6" fmla="*/ 176846631 w 190"/>
                <a:gd name="T7" fmla="*/ 127175786 h 190"/>
                <a:gd name="T8" fmla="*/ 169072644 w 190"/>
                <a:gd name="T9" fmla="*/ 142591063 h 190"/>
                <a:gd name="T10" fmla="*/ 157412155 w 190"/>
                <a:gd name="T11" fmla="*/ 156078574 h 190"/>
                <a:gd name="T12" fmla="*/ 143809403 w 190"/>
                <a:gd name="T13" fmla="*/ 167640276 h 190"/>
                <a:gd name="T14" fmla="*/ 128262413 w 190"/>
                <a:gd name="T15" fmla="*/ 175348403 h 190"/>
                <a:gd name="T16" fmla="*/ 110772174 w 190"/>
                <a:gd name="T17" fmla="*/ 181128765 h 190"/>
                <a:gd name="T18" fmla="*/ 91337698 w 190"/>
                <a:gd name="T19" fmla="*/ 183055552 h 190"/>
                <a:gd name="T20" fmla="*/ 91337698 w 190"/>
                <a:gd name="T21" fmla="*/ 183055552 h 190"/>
                <a:gd name="T22" fmla="*/ 73847459 w 190"/>
                <a:gd name="T23" fmla="*/ 181128765 h 190"/>
                <a:gd name="T24" fmla="*/ 56357219 w 190"/>
                <a:gd name="T25" fmla="*/ 175348403 h 190"/>
                <a:gd name="T26" fmla="*/ 40810230 w 190"/>
                <a:gd name="T27" fmla="*/ 167640276 h 190"/>
                <a:gd name="T28" fmla="*/ 27207477 w 190"/>
                <a:gd name="T29" fmla="*/ 156078574 h 190"/>
                <a:gd name="T30" fmla="*/ 15546989 w 190"/>
                <a:gd name="T31" fmla="*/ 142591063 h 190"/>
                <a:gd name="T32" fmla="*/ 7773002 w 190"/>
                <a:gd name="T33" fmla="*/ 127175786 h 190"/>
                <a:gd name="T34" fmla="*/ 1943250 w 190"/>
                <a:gd name="T35" fmla="*/ 109833722 h 190"/>
                <a:gd name="T36" fmla="*/ 0 w 190"/>
                <a:gd name="T37" fmla="*/ 90563894 h 190"/>
                <a:gd name="T38" fmla="*/ 0 w 190"/>
                <a:gd name="T39" fmla="*/ 90563894 h 190"/>
                <a:gd name="T40" fmla="*/ 1943250 w 190"/>
                <a:gd name="T41" fmla="*/ 73221830 h 190"/>
                <a:gd name="T42" fmla="*/ 7773002 w 190"/>
                <a:gd name="T43" fmla="*/ 55879766 h 190"/>
                <a:gd name="T44" fmla="*/ 15546989 w 190"/>
                <a:gd name="T45" fmla="*/ 40464490 h 190"/>
                <a:gd name="T46" fmla="*/ 27207477 w 190"/>
                <a:gd name="T47" fmla="*/ 26976978 h 190"/>
                <a:gd name="T48" fmla="*/ 40810230 w 190"/>
                <a:gd name="T49" fmla="*/ 15415276 h 190"/>
                <a:gd name="T50" fmla="*/ 56357219 w 190"/>
                <a:gd name="T51" fmla="*/ 7707149 h 190"/>
                <a:gd name="T52" fmla="*/ 73847459 w 190"/>
                <a:gd name="T53" fmla="*/ 1926787 h 190"/>
                <a:gd name="T54" fmla="*/ 91337698 w 190"/>
                <a:gd name="T55" fmla="*/ 0 h 190"/>
                <a:gd name="T56" fmla="*/ 91337698 w 190"/>
                <a:gd name="T57" fmla="*/ 0 h 190"/>
                <a:gd name="T58" fmla="*/ 110772174 w 190"/>
                <a:gd name="T59" fmla="*/ 1926787 h 190"/>
                <a:gd name="T60" fmla="*/ 128262413 w 190"/>
                <a:gd name="T61" fmla="*/ 7707149 h 190"/>
                <a:gd name="T62" fmla="*/ 143809403 w 190"/>
                <a:gd name="T63" fmla="*/ 15415276 h 190"/>
                <a:gd name="T64" fmla="*/ 157412155 w 190"/>
                <a:gd name="T65" fmla="*/ 26976978 h 190"/>
                <a:gd name="T66" fmla="*/ 169072644 w 190"/>
                <a:gd name="T67" fmla="*/ 40464490 h 190"/>
                <a:gd name="T68" fmla="*/ 176846631 w 190"/>
                <a:gd name="T69" fmla="*/ 55879766 h 190"/>
                <a:gd name="T70" fmla="*/ 182676382 w 190"/>
                <a:gd name="T71" fmla="*/ 73221830 h 190"/>
                <a:gd name="T72" fmla="*/ 184619633 w 190"/>
                <a:gd name="T73" fmla="*/ 90563894 h 190"/>
                <a:gd name="T74" fmla="*/ 184619633 w 190"/>
                <a:gd name="T75" fmla="*/ 90563894 h 1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0" h="190">
                  <a:moveTo>
                    <a:pt x="190" y="94"/>
                  </a:moveTo>
                  <a:lnTo>
                    <a:pt x="190" y="94"/>
                  </a:lnTo>
                  <a:lnTo>
                    <a:pt x="188" y="114"/>
                  </a:lnTo>
                  <a:lnTo>
                    <a:pt x="182" y="132"/>
                  </a:lnTo>
                  <a:lnTo>
                    <a:pt x="174" y="148"/>
                  </a:lnTo>
                  <a:lnTo>
                    <a:pt x="162" y="162"/>
                  </a:lnTo>
                  <a:lnTo>
                    <a:pt x="148" y="174"/>
                  </a:lnTo>
                  <a:lnTo>
                    <a:pt x="132" y="182"/>
                  </a:lnTo>
                  <a:lnTo>
                    <a:pt x="114" y="188"/>
                  </a:lnTo>
                  <a:lnTo>
                    <a:pt x="94" y="190"/>
                  </a:lnTo>
                  <a:lnTo>
                    <a:pt x="76" y="188"/>
                  </a:lnTo>
                  <a:lnTo>
                    <a:pt x="58" y="182"/>
                  </a:lnTo>
                  <a:lnTo>
                    <a:pt x="42" y="174"/>
                  </a:lnTo>
                  <a:lnTo>
                    <a:pt x="28" y="162"/>
                  </a:lnTo>
                  <a:lnTo>
                    <a:pt x="16" y="148"/>
                  </a:lnTo>
                  <a:lnTo>
                    <a:pt x="8" y="132"/>
                  </a:lnTo>
                  <a:lnTo>
                    <a:pt x="2" y="114"/>
                  </a:lnTo>
                  <a:lnTo>
                    <a:pt x="0" y="94"/>
                  </a:lnTo>
                  <a:lnTo>
                    <a:pt x="2" y="76"/>
                  </a:lnTo>
                  <a:lnTo>
                    <a:pt x="8" y="58"/>
                  </a:lnTo>
                  <a:lnTo>
                    <a:pt x="16" y="42"/>
                  </a:lnTo>
                  <a:lnTo>
                    <a:pt x="28" y="28"/>
                  </a:lnTo>
                  <a:lnTo>
                    <a:pt x="42" y="16"/>
                  </a:lnTo>
                  <a:lnTo>
                    <a:pt x="58" y="8"/>
                  </a:lnTo>
                  <a:lnTo>
                    <a:pt x="76" y="2"/>
                  </a:lnTo>
                  <a:lnTo>
                    <a:pt x="94" y="0"/>
                  </a:lnTo>
                  <a:lnTo>
                    <a:pt x="114" y="2"/>
                  </a:lnTo>
                  <a:lnTo>
                    <a:pt x="132" y="8"/>
                  </a:lnTo>
                  <a:lnTo>
                    <a:pt x="148" y="16"/>
                  </a:lnTo>
                  <a:lnTo>
                    <a:pt x="162" y="28"/>
                  </a:lnTo>
                  <a:lnTo>
                    <a:pt x="174" y="42"/>
                  </a:lnTo>
                  <a:lnTo>
                    <a:pt x="182" y="58"/>
                  </a:lnTo>
                  <a:lnTo>
                    <a:pt x="188" y="76"/>
                  </a:lnTo>
                  <a:lnTo>
                    <a:pt x="190" y="94"/>
                  </a:lnTo>
                  <a:close/>
                </a:path>
              </a:pathLst>
            </a:custGeom>
            <a:solidFill>
              <a:srgbClr val="0070C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grpSp>
    </p:spTree>
    <p:extLst>
      <p:ext uri="{BB962C8B-B14F-4D97-AF65-F5344CB8AC3E}">
        <p14:creationId xmlns:p14="http://schemas.microsoft.com/office/powerpoint/2010/main" val="17302199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DF271746-03A3-48DD-8434-676BEF08E3F0}"/>
              </a:ext>
            </a:extLst>
          </p:cNvPr>
          <p:cNvSpPr/>
          <p:nvPr/>
        </p:nvSpPr>
        <p:spPr>
          <a:xfrm>
            <a:off x="721349" y="815875"/>
            <a:ext cx="8431529" cy="646331"/>
          </a:xfrm>
          <a:prstGeom prst="rect">
            <a:avLst/>
          </a:prstGeom>
          <a:noFill/>
        </p:spPr>
        <p:txBody>
          <a:bodyPr wrap="square" rtlCol="0">
            <a:spAutoFit/>
          </a:bodyPr>
          <a:lstStyle/>
          <a:p>
            <a:r>
              <a:rPr lang="zh-CN" altLang="en-US" sz="3600" dirty="0">
                <a:solidFill>
                  <a:srgbClr val="1768AC"/>
                </a:solidFill>
                <a:latin typeface="微软雅黑" panose="020B0503020204020204" pitchFamily="34" charset="-122"/>
                <a:ea typeface="微软雅黑" panose="020B0503020204020204" pitchFamily="34" charset="-122"/>
              </a:rPr>
              <a:t>公文格式含义：公文各要素编排规则</a:t>
            </a:r>
          </a:p>
        </p:txBody>
      </p:sp>
      <p:sp>
        <p:nvSpPr>
          <p:cNvPr id="4" name="矩形 3">
            <a:extLst>
              <a:ext uri="{FF2B5EF4-FFF2-40B4-BE49-F238E27FC236}">
                <a16:creationId xmlns:a16="http://schemas.microsoft.com/office/drawing/2014/main" id="{63FC4250-2E6B-4211-8A58-FD5C21A89B8E}"/>
              </a:ext>
            </a:extLst>
          </p:cNvPr>
          <p:cNvSpPr/>
          <p:nvPr/>
        </p:nvSpPr>
        <p:spPr>
          <a:xfrm>
            <a:off x="1233996" y="1805061"/>
            <a:ext cx="10110187" cy="3247877"/>
          </a:xfrm>
          <a:prstGeom prst="rect">
            <a:avLst/>
          </a:prstGeom>
        </p:spPr>
        <p:txBody>
          <a:bodyPr wrap="square">
            <a:spAutoFit/>
          </a:bodyPr>
          <a:lstStyle/>
          <a:p>
            <a:pPr indent="900000" algn="just">
              <a:lnSpc>
                <a:spcPct val="150000"/>
              </a:lnSpc>
              <a:spcBef>
                <a:spcPts val="1200"/>
              </a:spcBef>
              <a:buFont typeface="Wingdings" panose="05000000000000000000" pitchFamily="2" charset="2"/>
              <a:buNone/>
            </a:pPr>
            <a:r>
              <a:rPr lang="zh-CN" altLang="en-US" sz="2800" dirty="0">
                <a:latin typeface="微软雅黑" panose="020B0503020204020204" pitchFamily="34" charset="-122"/>
                <a:ea typeface="微软雅黑" panose="020B0503020204020204" pitchFamily="34" charset="-122"/>
              </a:rPr>
              <a:t>公文一般由</a:t>
            </a:r>
            <a:r>
              <a:rPr lang="zh-CN" altLang="en-US" sz="2800" dirty="0">
                <a:solidFill>
                  <a:srgbClr val="FF0000"/>
                </a:solidFill>
                <a:latin typeface="微软雅黑" panose="020B0503020204020204" pitchFamily="34" charset="-122"/>
                <a:ea typeface="微软雅黑" panose="020B0503020204020204" pitchFamily="34" charset="-122"/>
              </a:rPr>
              <a:t>份号、密级和保密期限、紧急程度、发文机关标志、发文字号、签发人、标题、主送机关、正文、附件说明、发文机关署名、成文日期、印章、附注、附件、抄送机关、印发机关和印发日期、页码</a:t>
            </a:r>
            <a:r>
              <a:rPr lang="zh-CN" altLang="en-US" sz="2800" dirty="0">
                <a:latin typeface="微软雅黑" panose="020B0503020204020204" pitchFamily="34" charset="-122"/>
                <a:ea typeface="微软雅黑" panose="020B0503020204020204" pitchFamily="34" charset="-122"/>
              </a:rPr>
              <a:t>等</a:t>
            </a:r>
            <a:r>
              <a:rPr lang="zh-CN" altLang="en-US" sz="2800" b="1" dirty="0">
                <a:latin typeface="微软雅黑" panose="020B0503020204020204" pitchFamily="34" charset="-122"/>
                <a:ea typeface="微软雅黑" panose="020B0503020204020204" pitchFamily="34" charset="-122"/>
              </a:rPr>
              <a:t>18个要素</a:t>
            </a:r>
            <a:r>
              <a:rPr lang="zh-CN" altLang="en-US" sz="2800" dirty="0">
                <a:latin typeface="微软雅黑" panose="020B0503020204020204" pitchFamily="34" charset="-122"/>
                <a:ea typeface="微软雅黑" panose="020B0503020204020204" pitchFamily="34" charset="-122"/>
              </a:rPr>
              <a:t>组成。（</a:t>
            </a:r>
            <a:r>
              <a:rPr lang="en-US" altLang="zh-CN" sz="2800" dirty="0">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党政机关公文处理工作条例</a:t>
            </a:r>
            <a:r>
              <a:rPr lang="en-US" altLang="zh-CN" sz="2800" dirty="0">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第九条）</a:t>
            </a:r>
          </a:p>
        </p:txBody>
      </p:sp>
    </p:spTree>
    <p:extLst>
      <p:ext uri="{BB962C8B-B14F-4D97-AF65-F5344CB8AC3E}">
        <p14:creationId xmlns:p14="http://schemas.microsoft.com/office/powerpoint/2010/main" val="32260208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
            <a:extLst>
              <a:ext uri="{FF2B5EF4-FFF2-40B4-BE49-F238E27FC236}">
                <a16:creationId xmlns:a16="http://schemas.microsoft.com/office/drawing/2014/main" id="{07756C65-FDC1-4F68-9615-C4D5B679E57E}"/>
              </a:ext>
            </a:extLst>
          </p:cNvPr>
          <p:cNvGrpSpPr>
            <a:grpSpLocks/>
          </p:cNvGrpSpPr>
          <p:nvPr/>
        </p:nvGrpSpPr>
        <p:grpSpPr bwMode="auto">
          <a:xfrm>
            <a:off x="1754649" y="143669"/>
            <a:ext cx="8931275" cy="6570662"/>
            <a:chOff x="0" y="15842"/>
            <a:chExt cx="9167266" cy="6742965"/>
          </a:xfrm>
        </p:grpSpPr>
        <p:pic>
          <p:nvPicPr>
            <p:cNvPr id="3" name="Picture 5">
              <a:extLst>
                <a:ext uri="{FF2B5EF4-FFF2-40B4-BE49-F238E27FC236}">
                  <a16:creationId xmlns:a16="http://schemas.microsoft.com/office/drawing/2014/main" id="{A2E86DDC-D7ED-48FD-8E90-E663FFCE66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974"/>
              <a:ext cx="4754809" cy="6722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6">
              <a:extLst>
                <a:ext uri="{FF2B5EF4-FFF2-40B4-BE49-F238E27FC236}">
                  <a16:creationId xmlns:a16="http://schemas.microsoft.com/office/drawing/2014/main" id="{581AB62D-CEEA-4238-A696-D50550D5C0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0552" y="15842"/>
              <a:ext cx="4756714" cy="6725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593375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356071" y="669046"/>
            <a:ext cx="314570" cy="314570"/>
          </a:xfrm>
          <a:prstGeom prst="ellipse">
            <a:avLst/>
          </a:prstGeom>
          <a:solidFill>
            <a:srgbClr val="176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1768AC"/>
              </a:solidFill>
            </a:endParaRPr>
          </a:p>
        </p:txBody>
      </p:sp>
      <p:sp>
        <p:nvSpPr>
          <p:cNvPr id="7" name="文本框 6"/>
          <p:cNvSpPr txBox="1"/>
          <p:nvPr/>
        </p:nvSpPr>
        <p:spPr>
          <a:xfrm>
            <a:off x="965260" y="472388"/>
            <a:ext cx="6648651" cy="707886"/>
          </a:xfrm>
          <a:prstGeom prst="rect">
            <a:avLst/>
          </a:prstGeom>
          <a:noFill/>
        </p:spPr>
        <p:txBody>
          <a:bodyPr wrap="square" rtlCol="0">
            <a:spAutoFit/>
          </a:bodyPr>
          <a:lstStyle/>
          <a:p>
            <a:r>
              <a:rPr lang="en-US" altLang="zh-CN" sz="4000" b="1" dirty="0">
                <a:solidFill>
                  <a:srgbClr val="1768AC"/>
                </a:solidFill>
                <a:latin typeface="微软雅黑" panose="020B0503020204020204" pitchFamily="34" charset="-122"/>
                <a:ea typeface="微软雅黑" panose="020B0503020204020204" pitchFamily="34" charset="-122"/>
              </a:rPr>
              <a:t>1   </a:t>
            </a:r>
            <a:r>
              <a:rPr lang="zh-CN" altLang="en-US" sz="4000" b="1" dirty="0">
                <a:solidFill>
                  <a:srgbClr val="1768AC"/>
                </a:solidFill>
                <a:latin typeface="微软雅黑" panose="020B0503020204020204" pitchFamily="34" charset="-122"/>
                <a:ea typeface="微软雅黑" panose="020B0503020204020204" pitchFamily="34" charset="-122"/>
              </a:rPr>
              <a:t>概述</a:t>
            </a:r>
          </a:p>
        </p:txBody>
      </p:sp>
      <p:pic>
        <p:nvPicPr>
          <p:cNvPr id="35" name="图片 34" descr="地球.png">
            <a:extLst>
              <a:ext uri="{FF2B5EF4-FFF2-40B4-BE49-F238E27FC236}">
                <a16:creationId xmlns:a16="http://schemas.microsoft.com/office/drawing/2014/main" id="{D2F24230-043D-48F2-A29E-DA74A76C546B}"/>
              </a:ext>
            </a:extLst>
          </p:cNvPr>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201234" y="1665558"/>
            <a:ext cx="3842714" cy="3842714"/>
          </a:xfrm>
          <a:prstGeom prst="rect">
            <a:avLst/>
          </a:prstGeom>
        </p:spPr>
      </p:pic>
      <p:sp>
        <p:nvSpPr>
          <p:cNvPr id="36" name="文本框 16">
            <a:extLst>
              <a:ext uri="{FF2B5EF4-FFF2-40B4-BE49-F238E27FC236}">
                <a16:creationId xmlns:a16="http://schemas.microsoft.com/office/drawing/2014/main" id="{DF50D2E3-8D0A-447F-B135-0287DAC42E93}"/>
              </a:ext>
            </a:extLst>
          </p:cNvPr>
          <p:cNvSpPr txBox="1"/>
          <p:nvPr/>
        </p:nvSpPr>
        <p:spPr>
          <a:xfrm>
            <a:off x="5452321" y="1665558"/>
            <a:ext cx="4928780" cy="64633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just"/>
            <a:r>
              <a:rPr kumimoji="1" lang="zh-CN" altLang="en-US" sz="3600" b="1" dirty="0">
                <a:solidFill>
                  <a:srgbClr val="06BEE1"/>
                </a:solidFill>
                <a:latin typeface="微软雅黑" panose="020B0503020204020204" pitchFamily="34" charset="-122"/>
                <a:ea typeface="微软雅黑" panose="020B0503020204020204" pitchFamily="34" charset="-122"/>
                <a:cs typeface="Impact" panose="020B0806030902050204"/>
              </a:rPr>
              <a:t>什么是公文？</a:t>
            </a:r>
            <a:endParaRPr kumimoji="1" lang="en-US" altLang="zh-CN" sz="3600" b="1" dirty="0">
              <a:solidFill>
                <a:srgbClr val="06BEE1"/>
              </a:solidFill>
              <a:latin typeface="微软雅黑" panose="020B0503020204020204" pitchFamily="34" charset="-122"/>
              <a:ea typeface="微软雅黑" panose="020B0503020204020204" pitchFamily="34" charset="-122"/>
              <a:cs typeface="Impact" panose="020B0806030902050204"/>
            </a:endParaRPr>
          </a:p>
        </p:txBody>
      </p:sp>
      <p:sp>
        <p:nvSpPr>
          <p:cNvPr id="37" name="文本框 17">
            <a:extLst>
              <a:ext uri="{FF2B5EF4-FFF2-40B4-BE49-F238E27FC236}">
                <a16:creationId xmlns:a16="http://schemas.microsoft.com/office/drawing/2014/main" id="{E6A53EFE-18B1-4470-9FE3-0CCC0D49AC6A}"/>
              </a:ext>
            </a:extLst>
          </p:cNvPr>
          <p:cNvSpPr txBox="1"/>
          <p:nvPr/>
        </p:nvSpPr>
        <p:spPr>
          <a:xfrm>
            <a:off x="5737131" y="2529720"/>
            <a:ext cx="5670675" cy="280794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indent="720000" algn="just">
              <a:lnSpc>
                <a:spcPct val="150000"/>
              </a:lnSpc>
            </a:pPr>
            <a:r>
              <a:rPr kumimoji="1" lang="zh-CN" altLang="en-US" sz="2000" dirty="0">
                <a:solidFill>
                  <a:srgbClr val="06BEE1"/>
                </a:solidFill>
                <a:latin typeface="微软雅黑" panose="020B0503020204020204" charset="-122"/>
                <a:ea typeface="微软雅黑" panose="020B0503020204020204" charset="-122"/>
                <a:cs typeface="Arial" panose="020B0604020202020204"/>
              </a:rPr>
              <a:t>党政机关公文是党政机关实施领导、履行职能、处理公务的</a:t>
            </a:r>
            <a:r>
              <a:rPr kumimoji="1" lang="zh-CN" altLang="en-US" sz="2000" dirty="0">
                <a:solidFill>
                  <a:srgbClr val="FF0000"/>
                </a:solidFill>
                <a:latin typeface="微软雅黑" panose="020B0503020204020204" charset="-122"/>
                <a:ea typeface="微软雅黑" panose="020B0503020204020204" charset="-122"/>
                <a:cs typeface="Arial" panose="020B0604020202020204"/>
              </a:rPr>
              <a:t>具有特定效力和规范体式</a:t>
            </a:r>
            <a:r>
              <a:rPr kumimoji="1" lang="zh-CN" altLang="en-US" sz="2000" dirty="0">
                <a:solidFill>
                  <a:srgbClr val="06BEE1"/>
                </a:solidFill>
                <a:latin typeface="微软雅黑" panose="020B0503020204020204" charset="-122"/>
                <a:ea typeface="微软雅黑" panose="020B0503020204020204" charset="-122"/>
                <a:cs typeface="Arial" panose="020B0604020202020204"/>
              </a:rPr>
              <a:t>的文书，是传达贯彻党和国家的方针政策，公布法规和规章，指导、布置和商洽工作，请示和答复问题，报告、通报和交流情况的重要工具。</a:t>
            </a:r>
            <a:endParaRPr kumimoji="1" lang="en-US" altLang="zh-CN" sz="2000" dirty="0">
              <a:solidFill>
                <a:srgbClr val="06BEE1"/>
              </a:solidFill>
              <a:latin typeface="微软雅黑" panose="020B0503020204020204" charset="-122"/>
              <a:ea typeface="微软雅黑" panose="020B0503020204020204" charset="-122"/>
              <a:cs typeface="Arial" panose="020B0604020202020204"/>
            </a:endParaRPr>
          </a:p>
          <a:p>
            <a:pPr indent="720000" algn="just">
              <a:lnSpc>
                <a:spcPct val="150000"/>
              </a:lnSpc>
            </a:pPr>
            <a:r>
              <a:rPr kumimoji="1" lang="en-US" altLang="zh-CN" sz="2000" dirty="0">
                <a:solidFill>
                  <a:srgbClr val="06BEE1"/>
                </a:solidFill>
                <a:latin typeface="微软雅黑" panose="020B0503020204020204" charset="-122"/>
                <a:ea typeface="微软雅黑" panose="020B0503020204020204" charset="-122"/>
                <a:cs typeface="Arial" panose="020B0604020202020204"/>
              </a:rPr>
              <a:t>         ——《</a:t>
            </a:r>
            <a:r>
              <a:rPr kumimoji="1" lang="zh-CN" altLang="en-US" sz="2000" dirty="0">
                <a:solidFill>
                  <a:srgbClr val="06BEE1"/>
                </a:solidFill>
                <a:latin typeface="微软雅黑" panose="020B0503020204020204" charset="-122"/>
                <a:ea typeface="微软雅黑" panose="020B0503020204020204" charset="-122"/>
                <a:cs typeface="Arial" panose="020B0604020202020204"/>
              </a:rPr>
              <a:t>党政机关公文处理工作条例</a:t>
            </a:r>
            <a:r>
              <a:rPr kumimoji="1" lang="en-US" altLang="zh-CN" sz="2000" dirty="0">
                <a:solidFill>
                  <a:srgbClr val="06BEE1"/>
                </a:solidFill>
                <a:latin typeface="微软雅黑" panose="020B0503020204020204" charset="-122"/>
                <a:ea typeface="微软雅黑" panose="020B0503020204020204" charset="-122"/>
                <a:cs typeface="Arial" panose="020B0604020202020204"/>
              </a:rPr>
              <a:t>》</a:t>
            </a:r>
          </a:p>
        </p:txBody>
      </p:sp>
    </p:spTree>
    <p:extLst>
      <p:ext uri="{BB962C8B-B14F-4D97-AF65-F5344CB8AC3E}">
        <p14:creationId xmlns:p14="http://schemas.microsoft.com/office/powerpoint/2010/main" val="29254408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356071" y="669046"/>
            <a:ext cx="314570" cy="314570"/>
          </a:xfrm>
          <a:prstGeom prst="ellipse">
            <a:avLst/>
          </a:prstGeom>
          <a:solidFill>
            <a:srgbClr val="176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965260" y="472388"/>
            <a:ext cx="6648651" cy="707886"/>
          </a:xfrm>
          <a:prstGeom prst="rect">
            <a:avLst/>
          </a:prstGeom>
          <a:noFill/>
        </p:spPr>
        <p:txBody>
          <a:bodyPr wrap="square" rtlCol="0">
            <a:spAutoFit/>
          </a:bodyPr>
          <a:lstStyle/>
          <a:p>
            <a:r>
              <a:rPr lang="zh-CN" altLang="en-US" sz="4000" b="1" dirty="0">
                <a:solidFill>
                  <a:srgbClr val="1768AC"/>
                </a:solidFill>
                <a:latin typeface="微软雅黑" panose="020B0503020204020204" pitchFamily="34" charset="-122"/>
                <a:ea typeface="微软雅黑" panose="020B0503020204020204" pitchFamily="34" charset="-122"/>
              </a:rPr>
              <a:t>正文说明</a:t>
            </a:r>
          </a:p>
        </p:txBody>
      </p:sp>
      <p:sp>
        <p:nvSpPr>
          <p:cNvPr id="13" name="文本框 12"/>
          <p:cNvSpPr txBox="1"/>
          <p:nvPr/>
        </p:nvSpPr>
        <p:spPr>
          <a:xfrm>
            <a:off x="2247156" y="1619323"/>
            <a:ext cx="3727516" cy="461665"/>
          </a:xfrm>
          <a:prstGeom prst="rect">
            <a:avLst/>
          </a:prstGeom>
          <a:noFill/>
        </p:spPr>
        <p:txBody>
          <a:bodyPr wrap="square" rtlCol="0">
            <a:spAutoFit/>
          </a:bodyPr>
          <a:lstStyle>
            <a:defPPr>
              <a:defRPr lang="zh-CN"/>
            </a:defPPr>
            <a:lvl1pPr>
              <a:defRPr sz="1400">
                <a:solidFill>
                  <a:schemeClr val="bg1"/>
                </a:solidFill>
                <a:latin typeface="微软雅黑" pitchFamily="34" charset="-122"/>
                <a:ea typeface="微软雅黑" pitchFamily="34" charset="-122"/>
              </a:defRPr>
            </a:lvl1pPr>
          </a:lstStyle>
          <a:p>
            <a:pPr marL="342900" indent="-342900">
              <a:buFont typeface="Arial" panose="020B0604020202020204" pitchFamily="34" charset="0"/>
              <a:buChar char="•"/>
            </a:pPr>
            <a:r>
              <a:rPr lang="zh-CN" altLang="en-US" sz="2400" b="1" dirty="0">
                <a:solidFill>
                  <a:srgbClr val="1768AC"/>
                </a:solidFill>
                <a:latin typeface="微软雅黑 Light" panose="020B0502040204020203" pitchFamily="34" charset="-122"/>
                <a:ea typeface="微软雅黑 Light" panose="020B0502040204020203" pitchFamily="34" charset="-122"/>
              </a:rPr>
              <a:t>公文首页必须显示正文</a:t>
            </a:r>
          </a:p>
        </p:txBody>
      </p:sp>
      <p:sp>
        <p:nvSpPr>
          <p:cNvPr id="15" name="文本框 14"/>
          <p:cNvSpPr txBox="1"/>
          <p:nvPr/>
        </p:nvSpPr>
        <p:spPr>
          <a:xfrm>
            <a:off x="343050" y="2483175"/>
            <a:ext cx="3946535" cy="830997"/>
          </a:xfrm>
          <a:prstGeom prst="rect">
            <a:avLst/>
          </a:prstGeom>
          <a:noFill/>
        </p:spPr>
        <p:txBody>
          <a:bodyPr wrap="square" rtlCol="0">
            <a:spAutoFit/>
          </a:bodyPr>
          <a:lstStyle>
            <a:defPPr>
              <a:defRPr lang="zh-CN"/>
            </a:defPPr>
            <a:lvl1pPr>
              <a:defRPr sz="2400" b="1">
                <a:solidFill>
                  <a:srgbClr val="1768AC"/>
                </a:solidFill>
                <a:latin typeface="微软雅黑 Light" panose="020B0502040204020203" pitchFamily="34" charset="-122"/>
                <a:ea typeface="微软雅黑 Light" panose="020B0502040204020203" pitchFamily="34" charset="-122"/>
              </a:defRPr>
            </a:lvl1pPr>
          </a:lstStyle>
          <a:p>
            <a:pPr marL="342900" indent="-342900">
              <a:buFont typeface="Arial" panose="020B0604020202020204" pitchFamily="34" charset="0"/>
              <a:buChar char="•"/>
            </a:pPr>
            <a:r>
              <a:rPr lang="zh-CN" altLang="en-US" dirty="0"/>
              <a:t>人名、地名、时间、数字要准确（写明年份）</a:t>
            </a:r>
          </a:p>
        </p:txBody>
      </p:sp>
      <p:sp>
        <p:nvSpPr>
          <p:cNvPr id="17" name="文本框 16"/>
          <p:cNvSpPr txBox="1"/>
          <p:nvPr/>
        </p:nvSpPr>
        <p:spPr>
          <a:xfrm>
            <a:off x="6837234" y="1744021"/>
            <a:ext cx="5126872" cy="3539430"/>
          </a:xfrm>
          <a:prstGeom prst="rect">
            <a:avLst/>
          </a:prstGeom>
          <a:noFill/>
        </p:spPr>
        <p:txBody>
          <a:bodyPr wrap="square" rtlCol="0">
            <a:spAutoFit/>
          </a:bodyPr>
          <a:lstStyle>
            <a:defPPr>
              <a:defRPr lang="zh-CN"/>
            </a:defPPr>
            <a:lvl1pPr>
              <a:defRPr sz="1400">
                <a:solidFill>
                  <a:schemeClr val="bg1"/>
                </a:solidFill>
                <a:latin typeface="微软雅黑" pitchFamily="34" charset="-122"/>
                <a:ea typeface="微软雅黑" pitchFamily="34" charset="-122"/>
              </a:defRPr>
            </a:lvl1pPr>
          </a:lstStyle>
          <a:p>
            <a:pPr marL="457200" indent="-457200">
              <a:buFont typeface="Arial" panose="020B0604020202020204" pitchFamily="34" charset="0"/>
              <a:buChar char="•"/>
            </a:pPr>
            <a:r>
              <a:rPr lang="zh-CN" altLang="en-US" sz="2800" b="1" dirty="0">
                <a:solidFill>
                  <a:srgbClr val="1768AC"/>
                </a:solidFill>
                <a:latin typeface="微软雅黑 Light" panose="020B0502040204020203" pitchFamily="34" charset="-122"/>
                <a:ea typeface="微软雅黑 Light" panose="020B0502040204020203" pitchFamily="34" charset="-122"/>
              </a:rPr>
              <a:t>一般用</a:t>
            </a:r>
            <a:r>
              <a:rPr lang="en-US" altLang="zh-CN" sz="2800" b="1" dirty="0">
                <a:solidFill>
                  <a:srgbClr val="FF0000"/>
                </a:solidFill>
                <a:latin typeface="微软雅黑 Light" panose="020B0502040204020203" pitchFamily="34" charset="-122"/>
                <a:ea typeface="微软雅黑 Light" panose="020B0502040204020203" pitchFamily="34" charset="-122"/>
              </a:rPr>
              <a:t>3</a:t>
            </a:r>
            <a:r>
              <a:rPr lang="zh-CN" altLang="en-US" sz="2800" b="1" dirty="0">
                <a:solidFill>
                  <a:srgbClr val="FF0000"/>
                </a:solidFill>
                <a:latin typeface="微软雅黑 Light" panose="020B0502040204020203" pitchFamily="34" charset="-122"/>
                <a:ea typeface="微软雅黑 Light" panose="020B0502040204020203" pitchFamily="34" charset="-122"/>
              </a:rPr>
              <a:t>号仿宋</a:t>
            </a:r>
            <a:r>
              <a:rPr lang="zh-CN" altLang="en-US" sz="2800" b="1" dirty="0">
                <a:solidFill>
                  <a:srgbClr val="1768AC"/>
                </a:solidFill>
                <a:latin typeface="微软雅黑 Light" panose="020B0502040204020203" pitchFamily="34" charset="-122"/>
                <a:ea typeface="微软雅黑 Light" panose="020B0502040204020203" pitchFamily="34" charset="-122"/>
              </a:rPr>
              <a:t>，全文不加粗。文中结构层次序数依次可以用</a:t>
            </a:r>
            <a:r>
              <a:rPr lang="zh-CN" altLang="en-US" sz="2800" b="1" dirty="0">
                <a:solidFill>
                  <a:srgbClr val="FF0000"/>
                </a:solidFill>
                <a:latin typeface="黑体" panose="02010609060101010101" pitchFamily="49" charset="-122"/>
                <a:ea typeface="黑体" panose="02010609060101010101" pitchFamily="49" charset="-122"/>
              </a:rPr>
              <a:t>“一、”“（一）”“</a:t>
            </a:r>
            <a:r>
              <a:rPr lang="en-US" altLang="zh-CN" sz="2800" b="1" dirty="0">
                <a:solidFill>
                  <a:srgbClr val="FF0000"/>
                </a:solidFill>
                <a:latin typeface="黑体" panose="02010609060101010101" pitchFamily="49" charset="-122"/>
                <a:ea typeface="黑体" panose="02010609060101010101" pitchFamily="49" charset="-122"/>
              </a:rPr>
              <a:t>1</a:t>
            </a:r>
            <a:r>
              <a:rPr lang="zh-CN" altLang="en-US" sz="2800" b="1" dirty="0">
                <a:solidFill>
                  <a:srgbClr val="FF0000"/>
                </a:solidFill>
                <a:latin typeface="黑体" panose="02010609060101010101" pitchFamily="49" charset="-122"/>
                <a:ea typeface="黑体" panose="02010609060101010101" pitchFamily="49" charset="-122"/>
              </a:rPr>
              <a:t>．”“（</a:t>
            </a:r>
            <a:r>
              <a:rPr lang="en-US" altLang="zh-CN" sz="2800" b="1" dirty="0">
                <a:solidFill>
                  <a:srgbClr val="FF0000"/>
                </a:solidFill>
                <a:latin typeface="黑体" panose="02010609060101010101" pitchFamily="49" charset="-122"/>
                <a:ea typeface="黑体" panose="02010609060101010101" pitchFamily="49" charset="-122"/>
              </a:rPr>
              <a:t>1</a:t>
            </a:r>
            <a:r>
              <a:rPr lang="zh-CN" altLang="en-US" sz="2800" b="1" dirty="0">
                <a:solidFill>
                  <a:srgbClr val="FF0000"/>
                </a:solidFill>
                <a:latin typeface="黑体" panose="02010609060101010101" pitchFamily="49" charset="-122"/>
                <a:ea typeface="黑体" panose="02010609060101010101" pitchFamily="49" charset="-122"/>
              </a:rPr>
              <a:t>）”</a:t>
            </a:r>
            <a:r>
              <a:rPr lang="zh-CN" altLang="en-US" sz="2800" b="1" dirty="0">
                <a:solidFill>
                  <a:srgbClr val="1768AC"/>
                </a:solidFill>
                <a:latin typeface="微软雅黑 Light" panose="020B0502040204020203" pitchFamily="34" charset="-122"/>
                <a:ea typeface="微软雅黑 Light" panose="020B0502040204020203" pitchFamily="34" charset="-122"/>
              </a:rPr>
              <a:t>标注；一般第一层用</a:t>
            </a:r>
            <a:r>
              <a:rPr lang="zh-CN" altLang="en-US" sz="2800" b="1" dirty="0">
                <a:solidFill>
                  <a:srgbClr val="FF0000"/>
                </a:solidFill>
                <a:latin typeface="微软雅黑 Light" panose="020B0502040204020203" pitchFamily="34" charset="-122"/>
                <a:ea typeface="微软雅黑 Light" panose="020B0502040204020203" pitchFamily="34" charset="-122"/>
              </a:rPr>
              <a:t>黑体字</a:t>
            </a:r>
            <a:r>
              <a:rPr lang="zh-CN" altLang="en-US" sz="2800" b="1" dirty="0">
                <a:solidFill>
                  <a:srgbClr val="1768AC"/>
                </a:solidFill>
                <a:latin typeface="微软雅黑 Light" panose="020B0502040204020203" pitchFamily="34" charset="-122"/>
                <a:ea typeface="微软雅黑 Light" panose="020B0502040204020203" pitchFamily="34" charset="-122"/>
              </a:rPr>
              <a:t>、第二层用</a:t>
            </a:r>
            <a:r>
              <a:rPr lang="zh-CN" altLang="en-US" sz="2800" b="1" dirty="0">
                <a:solidFill>
                  <a:srgbClr val="FF0000"/>
                </a:solidFill>
                <a:latin typeface="微软雅黑 Light" panose="020B0502040204020203" pitchFamily="34" charset="-122"/>
                <a:ea typeface="微软雅黑 Light" panose="020B0502040204020203" pitchFamily="34" charset="-122"/>
              </a:rPr>
              <a:t>楷体字</a:t>
            </a:r>
            <a:r>
              <a:rPr lang="zh-CN" altLang="en-US" sz="2800" b="1" dirty="0">
                <a:solidFill>
                  <a:srgbClr val="1768AC"/>
                </a:solidFill>
                <a:latin typeface="微软雅黑 Light" panose="020B0502040204020203" pitchFamily="34" charset="-122"/>
                <a:ea typeface="微软雅黑 Light" panose="020B0502040204020203" pitchFamily="34" charset="-122"/>
              </a:rPr>
              <a:t>、第三层和第四层用</a:t>
            </a:r>
            <a:r>
              <a:rPr lang="zh-CN" altLang="en-US" sz="2800" b="1" dirty="0">
                <a:solidFill>
                  <a:srgbClr val="FF0000"/>
                </a:solidFill>
                <a:latin typeface="微软雅黑 Light" panose="020B0502040204020203" pitchFamily="34" charset="-122"/>
                <a:ea typeface="微软雅黑 Light" panose="020B0502040204020203" pitchFamily="34" charset="-122"/>
              </a:rPr>
              <a:t>仿宋体字</a:t>
            </a:r>
            <a:r>
              <a:rPr lang="zh-CN" altLang="en-US" sz="2800" b="1" dirty="0">
                <a:solidFill>
                  <a:srgbClr val="1768AC"/>
                </a:solidFill>
                <a:latin typeface="微软雅黑 Light" panose="020B0502040204020203" pitchFamily="34" charset="-122"/>
                <a:ea typeface="微软雅黑 Light" panose="020B0502040204020203" pitchFamily="34" charset="-122"/>
              </a:rPr>
              <a:t>标注</a:t>
            </a:r>
          </a:p>
        </p:txBody>
      </p:sp>
      <p:grpSp>
        <p:nvGrpSpPr>
          <p:cNvPr id="20" name="组合 19"/>
          <p:cNvGrpSpPr/>
          <p:nvPr/>
        </p:nvGrpSpPr>
        <p:grpSpPr>
          <a:xfrm>
            <a:off x="3935869" y="2196090"/>
            <a:ext cx="3213613" cy="3018713"/>
            <a:chOff x="3249281" y="1495055"/>
            <a:chExt cx="3213613" cy="3018713"/>
          </a:xfrm>
        </p:grpSpPr>
        <p:sp>
          <p:nvSpPr>
            <p:cNvPr id="21" name="Freeform 104"/>
            <p:cNvSpPr>
              <a:spLocks/>
            </p:cNvSpPr>
            <p:nvPr/>
          </p:nvSpPr>
          <p:spPr bwMode="auto">
            <a:xfrm>
              <a:off x="4932039" y="3528644"/>
              <a:ext cx="918175" cy="985124"/>
            </a:xfrm>
            <a:custGeom>
              <a:avLst/>
              <a:gdLst>
                <a:gd name="T0" fmla="*/ 0 w 876"/>
                <a:gd name="T1" fmla="*/ 29138806 h 952"/>
                <a:gd name="T2" fmla="*/ 0 w 876"/>
                <a:gd name="T3" fmla="*/ 477871696 h 952"/>
                <a:gd name="T4" fmla="*/ 851127092 w 876"/>
                <a:gd name="T5" fmla="*/ 924662129 h 952"/>
                <a:gd name="T6" fmla="*/ 691784020 w 876"/>
                <a:gd name="T7" fmla="*/ 0 h 952"/>
                <a:gd name="T8" fmla="*/ 367267589 w 876"/>
                <a:gd name="T9" fmla="*/ 0 h 952"/>
                <a:gd name="T10" fmla="*/ 410017760 w 876"/>
                <a:gd name="T11" fmla="*/ 244763215 h 952"/>
                <a:gd name="T12" fmla="*/ 0 w 876"/>
                <a:gd name="T13" fmla="*/ 29138806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6" h="952">
                  <a:moveTo>
                    <a:pt x="0" y="30"/>
                  </a:moveTo>
                  <a:lnTo>
                    <a:pt x="0" y="492"/>
                  </a:lnTo>
                  <a:lnTo>
                    <a:pt x="876" y="952"/>
                  </a:lnTo>
                  <a:lnTo>
                    <a:pt x="712" y="0"/>
                  </a:lnTo>
                  <a:lnTo>
                    <a:pt x="378" y="0"/>
                  </a:lnTo>
                  <a:lnTo>
                    <a:pt x="422" y="252"/>
                  </a:lnTo>
                  <a:lnTo>
                    <a:pt x="0" y="30"/>
                  </a:lnTo>
                  <a:close/>
                </a:path>
              </a:pathLst>
            </a:custGeom>
            <a:solidFill>
              <a:srgbClr val="008EC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2" name="Freeform 106"/>
            <p:cNvSpPr>
              <a:spLocks/>
            </p:cNvSpPr>
            <p:nvPr/>
          </p:nvSpPr>
          <p:spPr bwMode="auto">
            <a:xfrm>
              <a:off x="3861962" y="3528644"/>
              <a:ext cx="921550" cy="985124"/>
            </a:xfrm>
            <a:custGeom>
              <a:avLst/>
              <a:gdLst>
                <a:gd name="T0" fmla="*/ 854256123 w 878"/>
                <a:gd name="T1" fmla="*/ 29138806 h 952"/>
                <a:gd name="T2" fmla="*/ 443668360 w 878"/>
                <a:gd name="T3" fmla="*/ 244763215 h 952"/>
                <a:gd name="T4" fmla="*/ 484532161 w 878"/>
                <a:gd name="T5" fmla="*/ 0 h 952"/>
                <a:gd name="T6" fmla="*/ 159564590 w 878"/>
                <a:gd name="T7" fmla="*/ 0 h 952"/>
                <a:gd name="T8" fmla="*/ 0 w 878"/>
                <a:gd name="T9" fmla="*/ 924662129 h 952"/>
                <a:gd name="T10" fmla="*/ 854256123 w 878"/>
                <a:gd name="T11" fmla="*/ 477871696 h 952"/>
                <a:gd name="T12" fmla="*/ 854256123 w 878"/>
                <a:gd name="T13" fmla="*/ 29138806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8" h="952">
                  <a:moveTo>
                    <a:pt x="878" y="30"/>
                  </a:moveTo>
                  <a:lnTo>
                    <a:pt x="456" y="252"/>
                  </a:lnTo>
                  <a:lnTo>
                    <a:pt x="498" y="0"/>
                  </a:lnTo>
                  <a:lnTo>
                    <a:pt x="164" y="0"/>
                  </a:lnTo>
                  <a:lnTo>
                    <a:pt x="0" y="952"/>
                  </a:lnTo>
                  <a:lnTo>
                    <a:pt x="878" y="492"/>
                  </a:lnTo>
                  <a:lnTo>
                    <a:pt x="878" y="30"/>
                  </a:lnTo>
                  <a:close/>
                </a:path>
              </a:pathLst>
            </a:custGeom>
            <a:solidFill>
              <a:srgbClr val="20B0DC"/>
            </a:solidFill>
            <a:ln>
              <a:noFill/>
            </a:ln>
            <a:extLst>
              <a:ext uri="{91240B29-F687-4F45-9708-019B960494DF}">
                <a14:hiddenLine xmlns:a14="http://schemas.microsoft.com/office/drawing/2010/main" w="9525">
                  <a:solidFill>
                    <a:srgbClr val="000000"/>
                  </a:solidFill>
                  <a:round/>
                  <a:headEnd/>
                  <a:tailEnd/>
                </a14:hiddenLine>
              </a:ext>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3" name="Freeform 108"/>
            <p:cNvSpPr>
              <a:spLocks/>
            </p:cNvSpPr>
            <p:nvPr/>
          </p:nvSpPr>
          <p:spPr bwMode="auto">
            <a:xfrm>
              <a:off x="4856088" y="1495055"/>
              <a:ext cx="1606806" cy="1866900"/>
            </a:xfrm>
            <a:custGeom>
              <a:avLst/>
              <a:gdLst>
                <a:gd name="T0" fmla="*/ 460241095 w 1534"/>
                <a:gd name="T1" fmla="*/ 934440516 h 1804"/>
                <a:gd name="T2" fmla="*/ 0 w 1534"/>
                <a:gd name="T3" fmla="*/ 0 h 1804"/>
                <a:gd name="T4" fmla="*/ 0 w 1534"/>
                <a:gd name="T5" fmla="*/ 679947018 h 1804"/>
                <a:gd name="T6" fmla="*/ 238859290 w 1534"/>
                <a:gd name="T7" fmla="*/ 1165622896 h 1804"/>
                <a:gd name="T8" fmla="*/ 774835825 w 1534"/>
                <a:gd name="T9" fmla="*/ 1243330563 h 1804"/>
                <a:gd name="T10" fmla="*/ 388389322 w 1534"/>
                <a:gd name="T11" fmla="*/ 1622157906 h 1804"/>
                <a:gd name="T12" fmla="*/ 409750474 w 1534"/>
                <a:gd name="T13" fmla="*/ 1752319530 h 1804"/>
                <a:gd name="T14" fmla="*/ 802023462 w 1534"/>
                <a:gd name="T15" fmla="*/ 1752319530 h 1804"/>
                <a:gd name="T16" fmla="*/ 1489471863 w 1534"/>
                <a:gd name="T17" fmla="*/ 1084029057 h 1804"/>
                <a:gd name="T18" fmla="*/ 460241095 w 1534"/>
                <a:gd name="T19" fmla="*/ 934440516 h 1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4" h="1804">
                  <a:moveTo>
                    <a:pt x="474" y="962"/>
                  </a:moveTo>
                  <a:lnTo>
                    <a:pt x="0" y="0"/>
                  </a:lnTo>
                  <a:lnTo>
                    <a:pt x="0" y="700"/>
                  </a:lnTo>
                  <a:lnTo>
                    <a:pt x="246" y="1200"/>
                  </a:lnTo>
                  <a:lnTo>
                    <a:pt x="798" y="1280"/>
                  </a:lnTo>
                  <a:lnTo>
                    <a:pt x="400" y="1670"/>
                  </a:lnTo>
                  <a:lnTo>
                    <a:pt x="422" y="1804"/>
                  </a:lnTo>
                  <a:lnTo>
                    <a:pt x="826" y="1804"/>
                  </a:lnTo>
                  <a:lnTo>
                    <a:pt x="1534" y="1116"/>
                  </a:lnTo>
                  <a:lnTo>
                    <a:pt x="474" y="962"/>
                  </a:lnTo>
                  <a:close/>
                </a:path>
              </a:pathLst>
            </a:custGeom>
            <a:solidFill>
              <a:srgbClr val="00B0F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4" name="Freeform 109"/>
            <p:cNvSpPr>
              <a:spLocks/>
            </p:cNvSpPr>
            <p:nvPr/>
          </p:nvSpPr>
          <p:spPr bwMode="auto">
            <a:xfrm>
              <a:off x="3249281" y="1495055"/>
              <a:ext cx="1606806" cy="1866900"/>
            </a:xfrm>
            <a:custGeom>
              <a:avLst/>
              <a:gdLst>
                <a:gd name="T0" fmla="*/ 1029230767 w 1534"/>
                <a:gd name="T1" fmla="*/ 934440516 h 1804"/>
                <a:gd name="T2" fmla="*/ 0 w 1534"/>
                <a:gd name="T3" fmla="*/ 1084029057 h 1804"/>
                <a:gd name="T4" fmla="*/ 687448400 w 1534"/>
                <a:gd name="T5" fmla="*/ 1752319530 h 1804"/>
                <a:gd name="T6" fmla="*/ 1079721389 w 1534"/>
                <a:gd name="T7" fmla="*/ 1752319530 h 1804"/>
                <a:gd name="T8" fmla="*/ 1103024374 w 1534"/>
                <a:gd name="T9" fmla="*/ 1622157906 h 1804"/>
                <a:gd name="T10" fmla="*/ 714636037 w 1534"/>
                <a:gd name="T11" fmla="*/ 1243330563 h 1804"/>
                <a:gd name="T12" fmla="*/ 1250612572 w 1534"/>
                <a:gd name="T13" fmla="*/ 1165622896 h 1804"/>
                <a:gd name="T14" fmla="*/ 1489471863 w 1534"/>
                <a:gd name="T15" fmla="*/ 679947018 h 1804"/>
                <a:gd name="T16" fmla="*/ 1489471863 w 1534"/>
                <a:gd name="T17" fmla="*/ 0 h 1804"/>
                <a:gd name="T18" fmla="*/ 1029230767 w 1534"/>
                <a:gd name="T19" fmla="*/ 934440516 h 1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4" h="1804">
                  <a:moveTo>
                    <a:pt x="1060" y="962"/>
                  </a:moveTo>
                  <a:lnTo>
                    <a:pt x="0" y="1116"/>
                  </a:lnTo>
                  <a:lnTo>
                    <a:pt x="708" y="1804"/>
                  </a:lnTo>
                  <a:lnTo>
                    <a:pt x="1112" y="1804"/>
                  </a:lnTo>
                  <a:lnTo>
                    <a:pt x="1136" y="1670"/>
                  </a:lnTo>
                  <a:lnTo>
                    <a:pt x="736" y="1280"/>
                  </a:lnTo>
                  <a:lnTo>
                    <a:pt x="1288" y="1200"/>
                  </a:lnTo>
                  <a:lnTo>
                    <a:pt x="1534" y="700"/>
                  </a:lnTo>
                  <a:lnTo>
                    <a:pt x="1534" y="0"/>
                  </a:lnTo>
                  <a:lnTo>
                    <a:pt x="1060" y="962"/>
                  </a:lnTo>
                  <a:close/>
                </a:path>
              </a:pathLst>
            </a:cu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5" name="Freeform 121"/>
            <p:cNvSpPr>
              <a:spLocks/>
            </p:cNvSpPr>
            <p:nvPr/>
          </p:nvSpPr>
          <p:spPr bwMode="auto">
            <a:xfrm>
              <a:off x="4616415" y="2941904"/>
              <a:ext cx="202539" cy="198359"/>
            </a:xfrm>
            <a:custGeom>
              <a:avLst/>
              <a:gdLst>
                <a:gd name="T0" fmla="*/ 187748664 w 192"/>
                <a:gd name="T1" fmla="*/ 93092784 h 192"/>
                <a:gd name="T2" fmla="*/ 187748664 w 192"/>
                <a:gd name="T3" fmla="*/ 93092784 h 192"/>
                <a:gd name="T4" fmla="*/ 185793063 w 192"/>
                <a:gd name="T5" fmla="*/ 112486868 h 192"/>
                <a:gd name="T6" fmla="*/ 179926258 w 192"/>
                <a:gd name="T7" fmla="*/ 129941642 h 192"/>
                <a:gd name="T8" fmla="*/ 170147258 w 192"/>
                <a:gd name="T9" fmla="*/ 145457106 h 192"/>
                <a:gd name="T10" fmla="*/ 160368258 w 192"/>
                <a:gd name="T11" fmla="*/ 159032277 h 192"/>
                <a:gd name="T12" fmla="*/ 146679047 w 192"/>
                <a:gd name="T13" fmla="*/ 170669121 h 192"/>
                <a:gd name="T14" fmla="*/ 129077641 w 192"/>
                <a:gd name="T15" fmla="*/ 178427345 h 192"/>
                <a:gd name="T16" fmla="*/ 113431836 w 192"/>
                <a:gd name="T17" fmla="*/ 184245275 h 192"/>
                <a:gd name="T18" fmla="*/ 93874828 w 192"/>
                <a:gd name="T19" fmla="*/ 186184585 h 192"/>
                <a:gd name="T20" fmla="*/ 93874828 w 192"/>
                <a:gd name="T21" fmla="*/ 186184585 h 192"/>
                <a:gd name="T22" fmla="*/ 74316828 w 192"/>
                <a:gd name="T23" fmla="*/ 184245275 h 192"/>
                <a:gd name="T24" fmla="*/ 56715422 w 192"/>
                <a:gd name="T25" fmla="*/ 178427345 h 192"/>
                <a:gd name="T26" fmla="*/ 41069617 w 192"/>
                <a:gd name="T27" fmla="*/ 170669121 h 192"/>
                <a:gd name="T28" fmla="*/ 27380406 w 192"/>
                <a:gd name="T29" fmla="*/ 159032277 h 192"/>
                <a:gd name="T30" fmla="*/ 15645805 w 192"/>
                <a:gd name="T31" fmla="*/ 145457106 h 192"/>
                <a:gd name="T32" fmla="*/ 7822406 w 192"/>
                <a:gd name="T33" fmla="*/ 129941642 h 192"/>
                <a:gd name="T34" fmla="*/ 1955602 w 192"/>
                <a:gd name="T35" fmla="*/ 112486868 h 192"/>
                <a:gd name="T36" fmla="*/ 0 w 192"/>
                <a:gd name="T37" fmla="*/ 93092784 h 192"/>
                <a:gd name="T38" fmla="*/ 0 w 192"/>
                <a:gd name="T39" fmla="*/ 93092784 h 192"/>
                <a:gd name="T40" fmla="*/ 1955602 w 192"/>
                <a:gd name="T41" fmla="*/ 73697716 h 192"/>
                <a:gd name="T42" fmla="*/ 7822406 w 192"/>
                <a:gd name="T43" fmla="*/ 56242942 h 192"/>
                <a:gd name="T44" fmla="*/ 15645805 w 192"/>
                <a:gd name="T45" fmla="*/ 40727478 h 192"/>
                <a:gd name="T46" fmla="*/ 27380406 w 192"/>
                <a:gd name="T47" fmla="*/ 27152308 h 192"/>
                <a:gd name="T48" fmla="*/ 41069617 w 192"/>
                <a:gd name="T49" fmla="*/ 17454774 h 192"/>
                <a:gd name="T50" fmla="*/ 56715422 w 192"/>
                <a:gd name="T51" fmla="*/ 7757240 h 192"/>
                <a:gd name="T52" fmla="*/ 74316828 w 192"/>
                <a:gd name="T53" fmla="*/ 1939310 h 192"/>
                <a:gd name="T54" fmla="*/ 93874828 w 192"/>
                <a:gd name="T55" fmla="*/ 0 h 192"/>
                <a:gd name="T56" fmla="*/ 93874828 w 192"/>
                <a:gd name="T57" fmla="*/ 0 h 192"/>
                <a:gd name="T58" fmla="*/ 113431836 w 192"/>
                <a:gd name="T59" fmla="*/ 1939310 h 192"/>
                <a:gd name="T60" fmla="*/ 129077641 w 192"/>
                <a:gd name="T61" fmla="*/ 7757240 h 192"/>
                <a:gd name="T62" fmla="*/ 146679047 w 192"/>
                <a:gd name="T63" fmla="*/ 17454774 h 192"/>
                <a:gd name="T64" fmla="*/ 160368258 w 192"/>
                <a:gd name="T65" fmla="*/ 27152308 h 192"/>
                <a:gd name="T66" fmla="*/ 170147258 w 192"/>
                <a:gd name="T67" fmla="*/ 40727478 h 192"/>
                <a:gd name="T68" fmla="*/ 179926258 w 192"/>
                <a:gd name="T69" fmla="*/ 56242942 h 192"/>
                <a:gd name="T70" fmla="*/ 185793063 w 192"/>
                <a:gd name="T71" fmla="*/ 73697716 h 192"/>
                <a:gd name="T72" fmla="*/ 187748664 w 192"/>
                <a:gd name="T73" fmla="*/ 93092784 h 192"/>
                <a:gd name="T74" fmla="*/ 187748664 w 192"/>
                <a:gd name="T75" fmla="*/ 93092784 h 19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2" h="192">
                  <a:moveTo>
                    <a:pt x="192" y="96"/>
                  </a:moveTo>
                  <a:lnTo>
                    <a:pt x="192" y="96"/>
                  </a:lnTo>
                  <a:lnTo>
                    <a:pt x="190" y="116"/>
                  </a:lnTo>
                  <a:lnTo>
                    <a:pt x="184" y="134"/>
                  </a:lnTo>
                  <a:lnTo>
                    <a:pt x="174" y="150"/>
                  </a:lnTo>
                  <a:lnTo>
                    <a:pt x="164" y="164"/>
                  </a:lnTo>
                  <a:lnTo>
                    <a:pt x="150" y="176"/>
                  </a:lnTo>
                  <a:lnTo>
                    <a:pt x="132" y="184"/>
                  </a:lnTo>
                  <a:lnTo>
                    <a:pt x="116" y="190"/>
                  </a:lnTo>
                  <a:lnTo>
                    <a:pt x="96" y="192"/>
                  </a:lnTo>
                  <a:lnTo>
                    <a:pt x="76" y="190"/>
                  </a:lnTo>
                  <a:lnTo>
                    <a:pt x="58" y="184"/>
                  </a:lnTo>
                  <a:lnTo>
                    <a:pt x="42" y="176"/>
                  </a:lnTo>
                  <a:lnTo>
                    <a:pt x="28" y="164"/>
                  </a:lnTo>
                  <a:lnTo>
                    <a:pt x="16" y="150"/>
                  </a:lnTo>
                  <a:lnTo>
                    <a:pt x="8" y="134"/>
                  </a:lnTo>
                  <a:lnTo>
                    <a:pt x="2" y="116"/>
                  </a:lnTo>
                  <a:lnTo>
                    <a:pt x="0" y="96"/>
                  </a:lnTo>
                  <a:lnTo>
                    <a:pt x="2" y="76"/>
                  </a:lnTo>
                  <a:lnTo>
                    <a:pt x="8" y="58"/>
                  </a:lnTo>
                  <a:lnTo>
                    <a:pt x="16" y="42"/>
                  </a:lnTo>
                  <a:lnTo>
                    <a:pt x="28" y="28"/>
                  </a:lnTo>
                  <a:lnTo>
                    <a:pt x="42" y="18"/>
                  </a:lnTo>
                  <a:lnTo>
                    <a:pt x="58" y="8"/>
                  </a:lnTo>
                  <a:lnTo>
                    <a:pt x="76" y="2"/>
                  </a:lnTo>
                  <a:lnTo>
                    <a:pt x="96" y="0"/>
                  </a:lnTo>
                  <a:lnTo>
                    <a:pt x="116" y="2"/>
                  </a:lnTo>
                  <a:lnTo>
                    <a:pt x="132" y="8"/>
                  </a:lnTo>
                  <a:lnTo>
                    <a:pt x="150" y="18"/>
                  </a:lnTo>
                  <a:lnTo>
                    <a:pt x="164" y="28"/>
                  </a:lnTo>
                  <a:lnTo>
                    <a:pt x="174" y="42"/>
                  </a:lnTo>
                  <a:lnTo>
                    <a:pt x="184" y="58"/>
                  </a:lnTo>
                  <a:lnTo>
                    <a:pt x="190" y="76"/>
                  </a:lnTo>
                  <a:lnTo>
                    <a:pt x="192" y="96"/>
                  </a:lnTo>
                  <a:close/>
                </a:path>
              </a:pathLst>
            </a:custGeom>
            <a:solidFill>
              <a:srgbClr val="0070C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6" name="Freeform 122"/>
            <p:cNvSpPr>
              <a:spLocks/>
            </p:cNvSpPr>
            <p:nvPr/>
          </p:nvSpPr>
          <p:spPr bwMode="auto">
            <a:xfrm>
              <a:off x="4857777" y="2891896"/>
              <a:ext cx="251485" cy="248365"/>
            </a:xfrm>
            <a:custGeom>
              <a:avLst/>
              <a:gdLst>
                <a:gd name="T0" fmla="*/ 233121011 w 240"/>
                <a:gd name="T1" fmla="*/ 116560999 h 240"/>
                <a:gd name="T2" fmla="*/ 233121011 w 240"/>
                <a:gd name="T3" fmla="*/ 116560999 h 240"/>
                <a:gd name="T4" fmla="*/ 231178451 w 240"/>
                <a:gd name="T5" fmla="*/ 128217394 h 240"/>
                <a:gd name="T6" fmla="*/ 231178451 w 240"/>
                <a:gd name="T7" fmla="*/ 139872804 h 240"/>
                <a:gd name="T8" fmla="*/ 223407225 w 240"/>
                <a:gd name="T9" fmla="*/ 161243027 h 240"/>
                <a:gd name="T10" fmla="*/ 211751865 w 240"/>
                <a:gd name="T11" fmla="*/ 180669696 h 240"/>
                <a:gd name="T12" fmla="*/ 198152958 w 240"/>
                <a:gd name="T13" fmla="*/ 198153796 h 240"/>
                <a:gd name="T14" fmla="*/ 180668932 w 240"/>
                <a:gd name="T15" fmla="*/ 211752760 h 240"/>
                <a:gd name="T16" fmla="*/ 161242345 w 240"/>
                <a:gd name="T17" fmla="*/ 223408170 h 240"/>
                <a:gd name="T18" fmla="*/ 139872213 w 240"/>
                <a:gd name="T19" fmla="*/ 229236860 h 240"/>
                <a:gd name="T20" fmla="*/ 128216852 w 240"/>
                <a:gd name="T21" fmla="*/ 231179429 h 240"/>
                <a:gd name="T22" fmla="*/ 116560506 w 240"/>
                <a:gd name="T23" fmla="*/ 233121997 h 240"/>
                <a:gd name="T24" fmla="*/ 116560506 w 240"/>
                <a:gd name="T25" fmla="*/ 233121997 h 240"/>
                <a:gd name="T26" fmla="*/ 104904160 w 240"/>
                <a:gd name="T27" fmla="*/ 231179429 h 240"/>
                <a:gd name="T28" fmla="*/ 93248799 w 240"/>
                <a:gd name="T29" fmla="*/ 229236860 h 240"/>
                <a:gd name="T30" fmla="*/ 69936106 w 240"/>
                <a:gd name="T31" fmla="*/ 223408170 h 240"/>
                <a:gd name="T32" fmla="*/ 50509520 w 240"/>
                <a:gd name="T33" fmla="*/ 211752760 h 240"/>
                <a:gd name="T34" fmla="*/ 33025493 w 240"/>
                <a:gd name="T35" fmla="*/ 198153796 h 240"/>
                <a:gd name="T36" fmla="*/ 19426587 w 240"/>
                <a:gd name="T37" fmla="*/ 180669696 h 240"/>
                <a:gd name="T38" fmla="*/ 7770240 w 240"/>
                <a:gd name="T39" fmla="*/ 161243027 h 240"/>
                <a:gd name="T40" fmla="*/ 1942560 w 240"/>
                <a:gd name="T41" fmla="*/ 139872804 h 240"/>
                <a:gd name="T42" fmla="*/ 0 w 240"/>
                <a:gd name="T43" fmla="*/ 128217394 h 240"/>
                <a:gd name="T44" fmla="*/ 0 w 240"/>
                <a:gd name="T45" fmla="*/ 116560999 h 240"/>
                <a:gd name="T46" fmla="*/ 0 w 240"/>
                <a:gd name="T47" fmla="*/ 116560999 h 240"/>
                <a:gd name="T48" fmla="*/ 0 w 240"/>
                <a:gd name="T49" fmla="*/ 104904603 h 240"/>
                <a:gd name="T50" fmla="*/ 1942560 w 240"/>
                <a:gd name="T51" fmla="*/ 93249193 h 240"/>
                <a:gd name="T52" fmla="*/ 7770240 w 240"/>
                <a:gd name="T53" fmla="*/ 69936402 h 240"/>
                <a:gd name="T54" fmla="*/ 19426587 w 240"/>
                <a:gd name="T55" fmla="*/ 50509733 h 240"/>
                <a:gd name="T56" fmla="*/ 33025493 w 240"/>
                <a:gd name="T57" fmla="*/ 33025633 h 240"/>
                <a:gd name="T58" fmla="*/ 50509520 w 240"/>
                <a:gd name="T59" fmla="*/ 19426669 h 240"/>
                <a:gd name="T60" fmla="*/ 69936106 w 240"/>
                <a:gd name="T61" fmla="*/ 7770273 h 240"/>
                <a:gd name="T62" fmla="*/ 93248799 w 240"/>
                <a:gd name="T63" fmla="*/ 1942568 h 240"/>
                <a:gd name="T64" fmla="*/ 104904160 w 240"/>
                <a:gd name="T65" fmla="*/ 0 h 240"/>
                <a:gd name="T66" fmla="*/ 116560506 w 240"/>
                <a:gd name="T67" fmla="*/ 0 h 240"/>
                <a:gd name="T68" fmla="*/ 116560506 w 240"/>
                <a:gd name="T69" fmla="*/ 0 h 240"/>
                <a:gd name="T70" fmla="*/ 128216852 w 240"/>
                <a:gd name="T71" fmla="*/ 0 h 240"/>
                <a:gd name="T72" fmla="*/ 139872213 w 240"/>
                <a:gd name="T73" fmla="*/ 1942568 h 240"/>
                <a:gd name="T74" fmla="*/ 161242345 w 240"/>
                <a:gd name="T75" fmla="*/ 7770273 h 240"/>
                <a:gd name="T76" fmla="*/ 180668932 w 240"/>
                <a:gd name="T77" fmla="*/ 19426669 h 240"/>
                <a:gd name="T78" fmla="*/ 198152958 w 240"/>
                <a:gd name="T79" fmla="*/ 33025633 h 240"/>
                <a:gd name="T80" fmla="*/ 211751865 w 240"/>
                <a:gd name="T81" fmla="*/ 50509733 h 240"/>
                <a:gd name="T82" fmla="*/ 223407225 w 240"/>
                <a:gd name="T83" fmla="*/ 69936402 h 240"/>
                <a:gd name="T84" fmla="*/ 231178451 w 240"/>
                <a:gd name="T85" fmla="*/ 93249193 h 240"/>
                <a:gd name="T86" fmla="*/ 231178451 w 240"/>
                <a:gd name="T87" fmla="*/ 104904603 h 240"/>
                <a:gd name="T88" fmla="*/ 233121011 w 240"/>
                <a:gd name="T89" fmla="*/ 116560999 h 240"/>
                <a:gd name="T90" fmla="*/ 233121011 w 240"/>
                <a:gd name="T91" fmla="*/ 116560999 h 24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40" h="240">
                  <a:moveTo>
                    <a:pt x="240" y="120"/>
                  </a:moveTo>
                  <a:lnTo>
                    <a:pt x="240" y="120"/>
                  </a:lnTo>
                  <a:lnTo>
                    <a:pt x="238" y="132"/>
                  </a:lnTo>
                  <a:lnTo>
                    <a:pt x="238" y="144"/>
                  </a:lnTo>
                  <a:lnTo>
                    <a:pt x="230" y="166"/>
                  </a:lnTo>
                  <a:lnTo>
                    <a:pt x="218" y="186"/>
                  </a:lnTo>
                  <a:lnTo>
                    <a:pt x="204" y="204"/>
                  </a:lnTo>
                  <a:lnTo>
                    <a:pt x="186" y="218"/>
                  </a:lnTo>
                  <a:lnTo>
                    <a:pt x="166" y="230"/>
                  </a:lnTo>
                  <a:lnTo>
                    <a:pt x="144" y="236"/>
                  </a:lnTo>
                  <a:lnTo>
                    <a:pt x="132" y="238"/>
                  </a:lnTo>
                  <a:lnTo>
                    <a:pt x="120" y="240"/>
                  </a:lnTo>
                  <a:lnTo>
                    <a:pt x="108" y="238"/>
                  </a:lnTo>
                  <a:lnTo>
                    <a:pt x="96" y="236"/>
                  </a:lnTo>
                  <a:lnTo>
                    <a:pt x="72" y="230"/>
                  </a:lnTo>
                  <a:lnTo>
                    <a:pt x="52" y="218"/>
                  </a:lnTo>
                  <a:lnTo>
                    <a:pt x="34" y="204"/>
                  </a:lnTo>
                  <a:lnTo>
                    <a:pt x="20" y="186"/>
                  </a:lnTo>
                  <a:lnTo>
                    <a:pt x="8" y="166"/>
                  </a:lnTo>
                  <a:lnTo>
                    <a:pt x="2" y="144"/>
                  </a:lnTo>
                  <a:lnTo>
                    <a:pt x="0" y="132"/>
                  </a:lnTo>
                  <a:lnTo>
                    <a:pt x="0" y="120"/>
                  </a:lnTo>
                  <a:lnTo>
                    <a:pt x="0" y="108"/>
                  </a:lnTo>
                  <a:lnTo>
                    <a:pt x="2" y="96"/>
                  </a:lnTo>
                  <a:lnTo>
                    <a:pt x="8" y="72"/>
                  </a:lnTo>
                  <a:lnTo>
                    <a:pt x="20" y="52"/>
                  </a:lnTo>
                  <a:lnTo>
                    <a:pt x="34" y="34"/>
                  </a:lnTo>
                  <a:lnTo>
                    <a:pt x="52" y="20"/>
                  </a:lnTo>
                  <a:lnTo>
                    <a:pt x="72" y="8"/>
                  </a:lnTo>
                  <a:lnTo>
                    <a:pt x="96" y="2"/>
                  </a:lnTo>
                  <a:lnTo>
                    <a:pt x="108" y="0"/>
                  </a:lnTo>
                  <a:lnTo>
                    <a:pt x="120" y="0"/>
                  </a:lnTo>
                  <a:lnTo>
                    <a:pt x="132" y="0"/>
                  </a:lnTo>
                  <a:lnTo>
                    <a:pt x="144" y="2"/>
                  </a:lnTo>
                  <a:lnTo>
                    <a:pt x="166" y="8"/>
                  </a:lnTo>
                  <a:lnTo>
                    <a:pt x="186" y="20"/>
                  </a:lnTo>
                  <a:lnTo>
                    <a:pt x="204" y="34"/>
                  </a:lnTo>
                  <a:lnTo>
                    <a:pt x="218" y="52"/>
                  </a:lnTo>
                  <a:lnTo>
                    <a:pt x="230" y="72"/>
                  </a:lnTo>
                  <a:lnTo>
                    <a:pt x="238" y="96"/>
                  </a:lnTo>
                  <a:lnTo>
                    <a:pt x="238" y="108"/>
                  </a:lnTo>
                  <a:lnTo>
                    <a:pt x="240" y="120"/>
                  </a:lnTo>
                  <a:close/>
                </a:path>
              </a:pathLst>
            </a:custGeom>
            <a:solidFill>
              <a:srgbClr val="00B0F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7" name="Freeform 123"/>
            <p:cNvSpPr>
              <a:spLocks/>
            </p:cNvSpPr>
            <p:nvPr/>
          </p:nvSpPr>
          <p:spPr bwMode="auto">
            <a:xfrm>
              <a:off x="4616415" y="3181934"/>
              <a:ext cx="202539" cy="195025"/>
            </a:xfrm>
            <a:custGeom>
              <a:avLst/>
              <a:gdLst>
                <a:gd name="T0" fmla="*/ 187748664 w 192"/>
                <a:gd name="T1" fmla="*/ 90563894 h 190"/>
                <a:gd name="T2" fmla="*/ 187748664 w 192"/>
                <a:gd name="T3" fmla="*/ 90563894 h 190"/>
                <a:gd name="T4" fmla="*/ 185793063 w 192"/>
                <a:gd name="T5" fmla="*/ 109833722 h 190"/>
                <a:gd name="T6" fmla="*/ 179926258 w 192"/>
                <a:gd name="T7" fmla="*/ 127175786 h 190"/>
                <a:gd name="T8" fmla="*/ 170147258 w 192"/>
                <a:gd name="T9" fmla="*/ 142591063 h 190"/>
                <a:gd name="T10" fmla="*/ 160368258 w 192"/>
                <a:gd name="T11" fmla="*/ 156078574 h 190"/>
                <a:gd name="T12" fmla="*/ 146679047 w 192"/>
                <a:gd name="T13" fmla="*/ 167640276 h 190"/>
                <a:gd name="T14" fmla="*/ 129077641 w 192"/>
                <a:gd name="T15" fmla="*/ 175348403 h 190"/>
                <a:gd name="T16" fmla="*/ 113431836 w 192"/>
                <a:gd name="T17" fmla="*/ 181128765 h 190"/>
                <a:gd name="T18" fmla="*/ 93874828 w 192"/>
                <a:gd name="T19" fmla="*/ 183055552 h 190"/>
                <a:gd name="T20" fmla="*/ 93874828 w 192"/>
                <a:gd name="T21" fmla="*/ 183055552 h 190"/>
                <a:gd name="T22" fmla="*/ 74316828 w 192"/>
                <a:gd name="T23" fmla="*/ 181128765 h 190"/>
                <a:gd name="T24" fmla="*/ 56715422 w 192"/>
                <a:gd name="T25" fmla="*/ 175348403 h 190"/>
                <a:gd name="T26" fmla="*/ 41069617 w 192"/>
                <a:gd name="T27" fmla="*/ 167640276 h 190"/>
                <a:gd name="T28" fmla="*/ 27380406 w 192"/>
                <a:gd name="T29" fmla="*/ 156078574 h 190"/>
                <a:gd name="T30" fmla="*/ 15645805 w 192"/>
                <a:gd name="T31" fmla="*/ 142591063 h 190"/>
                <a:gd name="T32" fmla="*/ 7822406 w 192"/>
                <a:gd name="T33" fmla="*/ 127175786 h 190"/>
                <a:gd name="T34" fmla="*/ 1955602 w 192"/>
                <a:gd name="T35" fmla="*/ 109833722 h 190"/>
                <a:gd name="T36" fmla="*/ 0 w 192"/>
                <a:gd name="T37" fmla="*/ 90563894 h 190"/>
                <a:gd name="T38" fmla="*/ 0 w 192"/>
                <a:gd name="T39" fmla="*/ 90563894 h 190"/>
                <a:gd name="T40" fmla="*/ 1955602 w 192"/>
                <a:gd name="T41" fmla="*/ 73221830 h 190"/>
                <a:gd name="T42" fmla="*/ 7822406 w 192"/>
                <a:gd name="T43" fmla="*/ 55879766 h 190"/>
                <a:gd name="T44" fmla="*/ 15645805 w 192"/>
                <a:gd name="T45" fmla="*/ 40464490 h 190"/>
                <a:gd name="T46" fmla="*/ 27380406 w 192"/>
                <a:gd name="T47" fmla="*/ 26976978 h 190"/>
                <a:gd name="T48" fmla="*/ 41069617 w 192"/>
                <a:gd name="T49" fmla="*/ 15415276 h 190"/>
                <a:gd name="T50" fmla="*/ 56715422 w 192"/>
                <a:gd name="T51" fmla="*/ 7707149 h 190"/>
                <a:gd name="T52" fmla="*/ 74316828 w 192"/>
                <a:gd name="T53" fmla="*/ 1926787 h 190"/>
                <a:gd name="T54" fmla="*/ 93874828 w 192"/>
                <a:gd name="T55" fmla="*/ 0 h 190"/>
                <a:gd name="T56" fmla="*/ 93874828 w 192"/>
                <a:gd name="T57" fmla="*/ 0 h 190"/>
                <a:gd name="T58" fmla="*/ 113431836 w 192"/>
                <a:gd name="T59" fmla="*/ 1926787 h 190"/>
                <a:gd name="T60" fmla="*/ 129077641 w 192"/>
                <a:gd name="T61" fmla="*/ 7707149 h 190"/>
                <a:gd name="T62" fmla="*/ 146679047 w 192"/>
                <a:gd name="T63" fmla="*/ 15415276 h 190"/>
                <a:gd name="T64" fmla="*/ 160368258 w 192"/>
                <a:gd name="T65" fmla="*/ 26976978 h 190"/>
                <a:gd name="T66" fmla="*/ 170147258 w 192"/>
                <a:gd name="T67" fmla="*/ 40464490 h 190"/>
                <a:gd name="T68" fmla="*/ 179926258 w 192"/>
                <a:gd name="T69" fmla="*/ 55879766 h 190"/>
                <a:gd name="T70" fmla="*/ 185793063 w 192"/>
                <a:gd name="T71" fmla="*/ 73221830 h 190"/>
                <a:gd name="T72" fmla="*/ 187748664 w 192"/>
                <a:gd name="T73" fmla="*/ 90563894 h 190"/>
                <a:gd name="T74" fmla="*/ 187748664 w 192"/>
                <a:gd name="T75" fmla="*/ 90563894 h 1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2" h="190">
                  <a:moveTo>
                    <a:pt x="192" y="94"/>
                  </a:moveTo>
                  <a:lnTo>
                    <a:pt x="192" y="94"/>
                  </a:lnTo>
                  <a:lnTo>
                    <a:pt x="190" y="114"/>
                  </a:lnTo>
                  <a:lnTo>
                    <a:pt x="184" y="132"/>
                  </a:lnTo>
                  <a:lnTo>
                    <a:pt x="174" y="148"/>
                  </a:lnTo>
                  <a:lnTo>
                    <a:pt x="164" y="162"/>
                  </a:lnTo>
                  <a:lnTo>
                    <a:pt x="150" y="174"/>
                  </a:lnTo>
                  <a:lnTo>
                    <a:pt x="132" y="182"/>
                  </a:lnTo>
                  <a:lnTo>
                    <a:pt x="116" y="188"/>
                  </a:lnTo>
                  <a:lnTo>
                    <a:pt x="96" y="190"/>
                  </a:lnTo>
                  <a:lnTo>
                    <a:pt x="76" y="188"/>
                  </a:lnTo>
                  <a:lnTo>
                    <a:pt x="58" y="182"/>
                  </a:lnTo>
                  <a:lnTo>
                    <a:pt x="42" y="174"/>
                  </a:lnTo>
                  <a:lnTo>
                    <a:pt x="28" y="162"/>
                  </a:lnTo>
                  <a:lnTo>
                    <a:pt x="16" y="148"/>
                  </a:lnTo>
                  <a:lnTo>
                    <a:pt x="8" y="132"/>
                  </a:lnTo>
                  <a:lnTo>
                    <a:pt x="2" y="114"/>
                  </a:lnTo>
                  <a:lnTo>
                    <a:pt x="0" y="94"/>
                  </a:lnTo>
                  <a:lnTo>
                    <a:pt x="2" y="76"/>
                  </a:lnTo>
                  <a:lnTo>
                    <a:pt x="8" y="58"/>
                  </a:lnTo>
                  <a:lnTo>
                    <a:pt x="16" y="42"/>
                  </a:lnTo>
                  <a:lnTo>
                    <a:pt x="28" y="28"/>
                  </a:lnTo>
                  <a:lnTo>
                    <a:pt x="42" y="16"/>
                  </a:lnTo>
                  <a:lnTo>
                    <a:pt x="58" y="8"/>
                  </a:lnTo>
                  <a:lnTo>
                    <a:pt x="76" y="2"/>
                  </a:lnTo>
                  <a:lnTo>
                    <a:pt x="96" y="0"/>
                  </a:lnTo>
                  <a:lnTo>
                    <a:pt x="116" y="2"/>
                  </a:lnTo>
                  <a:lnTo>
                    <a:pt x="132" y="8"/>
                  </a:lnTo>
                  <a:lnTo>
                    <a:pt x="150" y="16"/>
                  </a:lnTo>
                  <a:lnTo>
                    <a:pt x="164" y="28"/>
                  </a:lnTo>
                  <a:lnTo>
                    <a:pt x="174" y="42"/>
                  </a:lnTo>
                  <a:lnTo>
                    <a:pt x="184" y="58"/>
                  </a:lnTo>
                  <a:lnTo>
                    <a:pt x="190" y="76"/>
                  </a:lnTo>
                  <a:lnTo>
                    <a:pt x="192" y="94"/>
                  </a:lnTo>
                  <a:close/>
                </a:path>
              </a:pathLst>
            </a:custGeom>
            <a:solidFill>
              <a:srgbClr val="00B0F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8" name="Freeform 124"/>
            <p:cNvSpPr>
              <a:spLocks/>
            </p:cNvSpPr>
            <p:nvPr/>
          </p:nvSpPr>
          <p:spPr bwMode="auto">
            <a:xfrm>
              <a:off x="4857777" y="3181934"/>
              <a:ext cx="199163" cy="195025"/>
            </a:xfrm>
            <a:custGeom>
              <a:avLst/>
              <a:gdLst>
                <a:gd name="T0" fmla="*/ 184619633 w 190"/>
                <a:gd name="T1" fmla="*/ 90563894 h 190"/>
                <a:gd name="T2" fmla="*/ 184619633 w 190"/>
                <a:gd name="T3" fmla="*/ 90563894 h 190"/>
                <a:gd name="T4" fmla="*/ 182676382 w 190"/>
                <a:gd name="T5" fmla="*/ 109833722 h 190"/>
                <a:gd name="T6" fmla="*/ 176846631 w 190"/>
                <a:gd name="T7" fmla="*/ 127175786 h 190"/>
                <a:gd name="T8" fmla="*/ 169072644 w 190"/>
                <a:gd name="T9" fmla="*/ 142591063 h 190"/>
                <a:gd name="T10" fmla="*/ 157412155 w 190"/>
                <a:gd name="T11" fmla="*/ 156078574 h 190"/>
                <a:gd name="T12" fmla="*/ 143809403 w 190"/>
                <a:gd name="T13" fmla="*/ 167640276 h 190"/>
                <a:gd name="T14" fmla="*/ 128262413 w 190"/>
                <a:gd name="T15" fmla="*/ 175348403 h 190"/>
                <a:gd name="T16" fmla="*/ 110772174 w 190"/>
                <a:gd name="T17" fmla="*/ 181128765 h 190"/>
                <a:gd name="T18" fmla="*/ 91337698 w 190"/>
                <a:gd name="T19" fmla="*/ 183055552 h 190"/>
                <a:gd name="T20" fmla="*/ 91337698 w 190"/>
                <a:gd name="T21" fmla="*/ 183055552 h 190"/>
                <a:gd name="T22" fmla="*/ 73847459 w 190"/>
                <a:gd name="T23" fmla="*/ 181128765 h 190"/>
                <a:gd name="T24" fmla="*/ 56357219 w 190"/>
                <a:gd name="T25" fmla="*/ 175348403 h 190"/>
                <a:gd name="T26" fmla="*/ 40810230 w 190"/>
                <a:gd name="T27" fmla="*/ 167640276 h 190"/>
                <a:gd name="T28" fmla="*/ 27207477 w 190"/>
                <a:gd name="T29" fmla="*/ 156078574 h 190"/>
                <a:gd name="T30" fmla="*/ 15546989 w 190"/>
                <a:gd name="T31" fmla="*/ 142591063 h 190"/>
                <a:gd name="T32" fmla="*/ 7773002 w 190"/>
                <a:gd name="T33" fmla="*/ 127175786 h 190"/>
                <a:gd name="T34" fmla="*/ 1943250 w 190"/>
                <a:gd name="T35" fmla="*/ 109833722 h 190"/>
                <a:gd name="T36" fmla="*/ 0 w 190"/>
                <a:gd name="T37" fmla="*/ 90563894 h 190"/>
                <a:gd name="T38" fmla="*/ 0 w 190"/>
                <a:gd name="T39" fmla="*/ 90563894 h 190"/>
                <a:gd name="T40" fmla="*/ 1943250 w 190"/>
                <a:gd name="T41" fmla="*/ 73221830 h 190"/>
                <a:gd name="T42" fmla="*/ 7773002 w 190"/>
                <a:gd name="T43" fmla="*/ 55879766 h 190"/>
                <a:gd name="T44" fmla="*/ 15546989 w 190"/>
                <a:gd name="T45" fmla="*/ 40464490 h 190"/>
                <a:gd name="T46" fmla="*/ 27207477 w 190"/>
                <a:gd name="T47" fmla="*/ 26976978 h 190"/>
                <a:gd name="T48" fmla="*/ 40810230 w 190"/>
                <a:gd name="T49" fmla="*/ 15415276 h 190"/>
                <a:gd name="T50" fmla="*/ 56357219 w 190"/>
                <a:gd name="T51" fmla="*/ 7707149 h 190"/>
                <a:gd name="T52" fmla="*/ 73847459 w 190"/>
                <a:gd name="T53" fmla="*/ 1926787 h 190"/>
                <a:gd name="T54" fmla="*/ 91337698 w 190"/>
                <a:gd name="T55" fmla="*/ 0 h 190"/>
                <a:gd name="T56" fmla="*/ 91337698 w 190"/>
                <a:gd name="T57" fmla="*/ 0 h 190"/>
                <a:gd name="T58" fmla="*/ 110772174 w 190"/>
                <a:gd name="T59" fmla="*/ 1926787 h 190"/>
                <a:gd name="T60" fmla="*/ 128262413 w 190"/>
                <a:gd name="T61" fmla="*/ 7707149 h 190"/>
                <a:gd name="T62" fmla="*/ 143809403 w 190"/>
                <a:gd name="T63" fmla="*/ 15415276 h 190"/>
                <a:gd name="T64" fmla="*/ 157412155 w 190"/>
                <a:gd name="T65" fmla="*/ 26976978 h 190"/>
                <a:gd name="T66" fmla="*/ 169072644 w 190"/>
                <a:gd name="T67" fmla="*/ 40464490 h 190"/>
                <a:gd name="T68" fmla="*/ 176846631 w 190"/>
                <a:gd name="T69" fmla="*/ 55879766 h 190"/>
                <a:gd name="T70" fmla="*/ 182676382 w 190"/>
                <a:gd name="T71" fmla="*/ 73221830 h 190"/>
                <a:gd name="T72" fmla="*/ 184619633 w 190"/>
                <a:gd name="T73" fmla="*/ 90563894 h 190"/>
                <a:gd name="T74" fmla="*/ 184619633 w 190"/>
                <a:gd name="T75" fmla="*/ 90563894 h 1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0" h="190">
                  <a:moveTo>
                    <a:pt x="190" y="94"/>
                  </a:moveTo>
                  <a:lnTo>
                    <a:pt x="190" y="94"/>
                  </a:lnTo>
                  <a:lnTo>
                    <a:pt x="188" y="114"/>
                  </a:lnTo>
                  <a:lnTo>
                    <a:pt x="182" y="132"/>
                  </a:lnTo>
                  <a:lnTo>
                    <a:pt x="174" y="148"/>
                  </a:lnTo>
                  <a:lnTo>
                    <a:pt x="162" y="162"/>
                  </a:lnTo>
                  <a:lnTo>
                    <a:pt x="148" y="174"/>
                  </a:lnTo>
                  <a:lnTo>
                    <a:pt x="132" y="182"/>
                  </a:lnTo>
                  <a:lnTo>
                    <a:pt x="114" y="188"/>
                  </a:lnTo>
                  <a:lnTo>
                    <a:pt x="94" y="190"/>
                  </a:lnTo>
                  <a:lnTo>
                    <a:pt x="76" y="188"/>
                  </a:lnTo>
                  <a:lnTo>
                    <a:pt x="58" y="182"/>
                  </a:lnTo>
                  <a:lnTo>
                    <a:pt x="42" y="174"/>
                  </a:lnTo>
                  <a:lnTo>
                    <a:pt x="28" y="162"/>
                  </a:lnTo>
                  <a:lnTo>
                    <a:pt x="16" y="148"/>
                  </a:lnTo>
                  <a:lnTo>
                    <a:pt x="8" y="132"/>
                  </a:lnTo>
                  <a:lnTo>
                    <a:pt x="2" y="114"/>
                  </a:lnTo>
                  <a:lnTo>
                    <a:pt x="0" y="94"/>
                  </a:lnTo>
                  <a:lnTo>
                    <a:pt x="2" y="76"/>
                  </a:lnTo>
                  <a:lnTo>
                    <a:pt x="8" y="58"/>
                  </a:lnTo>
                  <a:lnTo>
                    <a:pt x="16" y="42"/>
                  </a:lnTo>
                  <a:lnTo>
                    <a:pt x="28" y="28"/>
                  </a:lnTo>
                  <a:lnTo>
                    <a:pt x="42" y="16"/>
                  </a:lnTo>
                  <a:lnTo>
                    <a:pt x="58" y="8"/>
                  </a:lnTo>
                  <a:lnTo>
                    <a:pt x="76" y="2"/>
                  </a:lnTo>
                  <a:lnTo>
                    <a:pt x="94" y="0"/>
                  </a:lnTo>
                  <a:lnTo>
                    <a:pt x="114" y="2"/>
                  </a:lnTo>
                  <a:lnTo>
                    <a:pt x="132" y="8"/>
                  </a:lnTo>
                  <a:lnTo>
                    <a:pt x="148" y="16"/>
                  </a:lnTo>
                  <a:lnTo>
                    <a:pt x="162" y="28"/>
                  </a:lnTo>
                  <a:lnTo>
                    <a:pt x="174" y="42"/>
                  </a:lnTo>
                  <a:lnTo>
                    <a:pt x="182" y="58"/>
                  </a:lnTo>
                  <a:lnTo>
                    <a:pt x="188" y="76"/>
                  </a:lnTo>
                  <a:lnTo>
                    <a:pt x="190" y="94"/>
                  </a:lnTo>
                  <a:close/>
                </a:path>
              </a:pathLst>
            </a:custGeom>
            <a:solidFill>
              <a:srgbClr val="0070C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grpSp>
      <p:sp>
        <p:nvSpPr>
          <p:cNvPr id="2" name="矩形 1">
            <a:extLst>
              <a:ext uri="{FF2B5EF4-FFF2-40B4-BE49-F238E27FC236}">
                <a16:creationId xmlns:a16="http://schemas.microsoft.com/office/drawing/2014/main" id="{E29B3E2E-3C53-495A-9F40-B737C977A591}"/>
              </a:ext>
            </a:extLst>
          </p:cNvPr>
          <p:cNvSpPr/>
          <p:nvPr/>
        </p:nvSpPr>
        <p:spPr>
          <a:xfrm>
            <a:off x="51714" y="4083122"/>
            <a:ext cx="4429521" cy="1200329"/>
          </a:xfrm>
          <a:prstGeom prst="rect">
            <a:avLst/>
          </a:prstGeom>
        </p:spPr>
        <p:txBody>
          <a:bodyPr wrap="square">
            <a:spAutoFit/>
          </a:bodyPr>
          <a:lstStyle/>
          <a:p>
            <a:pPr marL="342900" indent="-342900">
              <a:buFont typeface="Arial" panose="020B0604020202020204" pitchFamily="34" charset="0"/>
              <a:buChar char="•"/>
            </a:pPr>
            <a:r>
              <a:rPr lang="zh-CN" altLang="en-US" sz="2400" b="1" dirty="0">
                <a:solidFill>
                  <a:srgbClr val="1768AC"/>
                </a:solidFill>
                <a:latin typeface="微软雅黑 Light" panose="020B0502040204020203" pitchFamily="34" charset="-122"/>
                <a:ea typeface="微软雅黑 Light" panose="020B0502040204020203" pitchFamily="34" charset="-122"/>
              </a:rPr>
              <a:t>标题由发文机关名称、事由和文种组成，一般用</a:t>
            </a:r>
            <a:r>
              <a:rPr lang="en-US" altLang="zh-CN" sz="2400" b="1" dirty="0">
                <a:solidFill>
                  <a:srgbClr val="1768AC"/>
                </a:solidFill>
                <a:latin typeface="微软雅黑 Light" panose="020B0502040204020203" pitchFamily="34" charset="-122"/>
                <a:ea typeface="微软雅黑 Light" panose="020B0502040204020203" pitchFamily="34" charset="-122"/>
              </a:rPr>
              <a:t>2</a:t>
            </a:r>
            <a:r>
              <a:rPr lang="zh-CN" altLang="en-US" sz="2400" b="1" dirty="0">
                <a:solidFill>
                  <a:srgbClr val="1768AC"/>
                </a:solidFill>
                <a:latin typeface="微软雅黑 Light" panose="020B0502040204020203" pitchFamily="34" charset="-122"/>
                <a:ea typeface="微软雅黑 Light" panose="020B0502040204020203" pitchFamily="34" charset="-122"/>
              </a:rPr>
              <a:t>号小标宋体字</a:t>
            </a:r>
          </a:p>
        </p:txBody>
      </p:sp>
      <p:sp>
        <p:nvSpPr>
          <p:cNvPr id="18" name="文本框 17">
            <a:extLst>
              <a:ext uri="{FF2B5EF4-FFF2-40B4-BE49-F238E27FC236}">
                <a16:creationId xmlns:a16="http://schemas.microsoft.com/office/drawing/2014/main" id="{FE8FF88E-0058-4BF7-8457-3213A835FEF5}"/>
              </a:ext>
            </a:extLst>
          </p:cNvPr>
          <p:cNvSpPr txBox="1"/>
          <p:nvPr/>
        </p:nvSpPr>
        <p:spPr>
          <a:xfrm>
            <a:off x="1604336" y="5674300"/>
            <a:ext cx="9864932" cy="461665"/>
          </a:xfrm>
          <a:prstGeom prst="rect">
            <a:avLst/>
          </a:prstGeom>
          <a:noFill/>
        </p:spPr>
        <p:txBody>
          <a:bodyPr wrap="square" rtlCol="0">
            <a:spAutoFit/>
          </a:bodyPr>
          <a:lstStyle>
            <a:defPPr>
              <a:defRPr lang="zh-CN"/>
            </a:defPPr>
            <a:lvl1pPr>
              <a:defRPr sz="2400" b="1">
                <a:solidFill>
                  <a:srgbClr val="1768AC"/>
                </a:solidFill>
                <a:latin typeface="微软雅黑 Light" panose="020B0502040204020203" pitchFamily="34" charset="-122"/>
                <a:ea typeface="微软雅黑 Light" panose="020B0502040204020203" pitchFamily="34" charset="-122"/>
              </a:defRPr>
            </a:lvl1pPr>
          </a:lstStyle>
          <a:p>
            <a:pPr marL="342900" indent="-342900">
              <a:buFont typeface="Arial" panose="020B0604020202020204" pitchFamily="34" charset="0"/>
              <a:buChar char="•"/>
            </a:pPr>
            <a:r>
              <a:rPr lang="zh-CN" altLang="en-US" dirty="0"/>
              <a:t>成文日期用阿拉伯数字将年、月、日标全</a:t>
            </a:r>
            <a:r>
              <a:rPr lang="en-US" altLang="zh-CN" dirty="0"/>
              <a:t>,</a:t>
            </a:r>
            <a:r>
              <a:rPr lang="zh-CN" altLang="en-US" dirty="0"/>
              <a:t>年份应标全称</a:t>
            </a:r>
            <a:r>
              <a:rPr lang="en-US" altLang="zh-CN" dirty="0"/>
              <a:t>,</a:t>
            </a:r>
            <a:r>
              <a:rPr lang="zh-CN" altLang="en-US" dirty="0"/>
              <a:t>月日不编虚位</a:t>
            </a:r>
          </a:p>
        </p:txBody>
      </p:sp>
    </p:spTree>
    <p:extLst>
      <p:ext uri="{BB962C8B-B14F-4D97-AF65-F5344CB8AC3E}">
        <p14:creationId xmlns:p14="http://schemas.microsoft.com/office/powerpoint/2010/main" val="25048563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19BAA74-373A-4FF6-A6F2-7014A9A7B43A}"/>
              </a:ext>
            </a:extLst>
          </p:cNvPr>
          <p:cNvSpPr/>
          <p:nvPr/>
        </p:nvSpPr>
        <p:spPr>
          <a:xfrm>
            <a:off x="1032146" y="900629"/>
            <a:ext cx="2031325" cy="646331"/>
          </a:xfrm>
          <a:prstGeom prst="rect">
            <a:avLst/>
          </a:prstGeom>
        </p:spPr>
        <p:txBody>
          <a:bodyPr wrap="none">
            <a:spAutoFit/>
          </a:bodyPr>
          <a:lstStyle/>
          <a:p>
            <a:r>
              <a:rPr lang="zh-CN" altLang="en-US" sz="3600" dirty="0">
                <a:latin typeface="微软雅黑" panose="020B0503020204020204" pitchFamily="34" charset="-122"/>
                <a:ea typeface="微软雅黑" panose="020B0503020204020204" pitchFamily="34" charset="-122"/>
              </a:rPr>
              <a:t>附件说明</a:t>
            </a:r>
          </a:p>
        </p:txBody>
      </p:sp>
      <p:pic>
        <p:nvPicPr>
          <p:cNvPr id="3" name="Picture 7">
            <a:extLst>
              <a:ext uri="{FF2B5EF4-FFF2-40B4-BE49-F238E27FC236}">
                <a16:creationId xmlns:a16="http://schemas.microsoft.com/office/drawing/2014/main" id="{4CE06AD0-08B7-4A32-8481-A3AD7A5769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9290" y="523058"/>
            <a:ext cx="5568718" cy="2471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a:extLst>
              <a:ext uri="{FF2B5EF4-FFF2-40B4-BE49-F238E27FC236}">
                <a16:creationId xmlns:a16="http://schemas.microsoft.com/office/drawing/2014/main" id="{F0D97963-EE37-4C12-B362-1E204D8B6119}"/>
              </a:ext>
            </a:extLst>
          </p:cNvPr>
          <p:cNvSpPr/>
          <p:nvPr/>
        </p:nvSpPr>
        <p:spPr>
          <a:xfrm>
            <a:off x="1032146" y="2905958"/>
            <a:ext cx="10605856" cy="3139321"/>
          </a:xfrm>
          <a:prstGeom prst="rect">
            <a:avLst/>
          </a:prstGeom>
        </p:spPr>
        <p:txBody>
          <a:bodyPr wrap="square">
            <a:spAutoFit/>
          </a:bodyPr>
          <a:lstStyle/>
          <a:p>
            <a:pPr>
              <a:spcBef>
                <a:spcPts val="1200"/>
              </a:spcBef>
            </a:pPr>
            <a:r>
              <a:rPr lang="zh-CN" altLang="en-US" sz="2400" dirty="0">
                <a:latin typeface="微软雅黑" panose="020B0503020204020204" pitchFamily="34" charset="-122"/>
                <a:ea typeface="微软雅黑" panose="020B0503020204020204" pitchFamily="34" charset="-122"/>
              </a:rPr>
              <a:t>（1）公文附件的顺序号和名称。</a:t>
            </a:r>
          </a:p>
          <a:p>
            <a:pPr>
              <a:spcBef>
                <a:spcPts val="1200"/>
              </a:spcBef>
            </a:pPr>
            <a:r>
              <a:rPr lang="zh-CN" altLang="en-US" sz="2400" dirty="0">
                <a:latin typeface="微软雅黑" panose="020B0503020204020204" pitchFamily="34" charset="-122"/>
                <a:ea typeface="微软雅黑" panose="020B0503020204020204" pitchFamily="34" charset="-122"/>
              </a:rPr>
              <a:t>（2）公文如有附件，在正文下空一行左空二字编排：“附件：</a:t>
            </a:r>
            <a:r>
              <a:rPr lang="en-US" altLang="zh-CN" sz="2400" dirty="0">
                <a:latin typeface="微软雅黑" panose="020B0503020204020204" pitchFamily="34" charset="-122"/>
                <a:ea typeface="微软雅黑" panose="020B0503020204020204" pitchFamily="34" charset="-122"/>
              </a:rPr>
              <a:t>XXXX”</a:t>
            </a:r>
            <a:r>
              <a:rPr lang="zh-CN" altLang="en-US" sz="2400" dirty="0">
                <a:latin typeface="微软雅黑" panose="020B0503020204020204" pitchFamily="34" charset="-122"/>
                <a:ea typeface="微软雅黑" panose="020B0503020204020204" pitchFamily="34" charset="-122"/>
              </a:rPr>
              <a:t>，注明附件的名称</a:t>
            </a:r>
          </a:p>
          <a:p>
            <a:pPr>
              <a:spcBef>
                <a:spcPts val="1200"/>
              </a:spcBef>
            </a:pPr>
            <a:r>
              <a:rPr lang="zh-CN" altLang="en-US" sz="2400" dirty="0">
                <a:latin typeface="微软雅黑" panose="020B0503020204020204" pitchFamily="34" charset="-122"/>
                <a:ea typeface="微软雅黑" panose="020B0503020204020204" pitchFamily="34" charset="-122"/>
              </a:rPr>
              <a:t>（3）如有多个附件，用阿拉伯数字标注顺序号：“附件：</a:t>
            </a:r>
            <a:r>
              <a:rPr lang="en-US" altLang="zh-CN" sz="2400" dirty="0">
                <a:latin typeface="微软雅黑" panose="020B0503020204020204" pitchFamily="34" charset="-122"/>
                <a:ea typeface="微软雅黑" panose="020B0503020204020204" pitchFamily="34" charset="-122"/>
              </a:rPr>
              <a:t>1.XXXX”</a:t>
            </a:r>
            <a:r>
              <a:rPr lang="zh-CN" altLang="en-US" sz="2400" dirty="0">
                <a:latin typeface="微软雅黑" panose="020B0503020204020204" pitchFamily="34" charset="-122"/>
                <a:ea typeface="微软雅黑" panose="020B0503020204020204" pitchFamily="34" charset="-122"/>
              </a:rPr>
              <a:t>。</a:t>
            </a:r>
            <a:r>
              <a:rPr lang="zh-CN" altLang="en-US" sz="2400" dirty="0">
                <a:solidFill>
                  <a:srgbClr val="FF0000"/>
                </a:solidFill>
                <a:latin typeface="微软雅黑" panose="020B0503020204020204" pitchFamily="34" charset="-122"/>
                <a:ea typeface="微软雅黑" panose="020B0503020204020204" pitchFamily="34" charset="-122"/>
              </a:rPr>
              <a:t>附件说明的表述应当与附件的顺序号和标题一致</a:t>
            </a:r>
          </a:p>
          <a:p>
            <a:pPr>
              <a:spcBef>
                <a:spcPts val="1200"/>
              </a:spcBef>
            </a:pPr>
            <a:r>
              <a:rPr lang="zh-CN" altLang="en-US" sz="2400" dirty="0">
                <a:latin typeface="微软雅黑" panose="020B0503020204020204" pitchFamily="34" charset="-122"/>
                <a:ea typeface="微软雅黑" panose="020B0503020204020204" pitchFamily="34" charset="-122"/>
              </a:rPr>
              <a:t>（4）附件名称后不加标点符号，附件名称较长</a:t>
            </a:r>
            <a:r>
              <a:rPr lang="zh-CN" altLang="en-US" sz="2400" dirty="0">
                <a:solidFill>
                  <a:srgbClr val="FF0000"/>
                </a:solidFill>
                <a:latin typeface="微软雅黑" panose="020B0503020204020204" pitchFamily="34" charset="-122"/>
                <a:ea typeface="微软雅黑" panose="020B0503020204020204" pitchFamily="34" charset="-122"/>
              </a:rPr>
              <a:t>需回行时，应与上一行附件名称的首字对齐。</a:t>
            </a:r>
          </a:p>
        </p:txBody>
      </p:sp>
    </p:spTree>
    <p:extLst>
      <p:ext uri="{BB962C8B-B14F-4D97-AF65-F5344CB8AC3E}">
        <p14:creationId xmlns:p14="http://schemas.microsoft.com/office/powerpoint/2010/main" val="39747793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19BAA74-373A-4FF6-A6F2-7014A9A7B43A}"/>
              </a:ext>
            </a:extLst>
          </p:cNvPr>
          <p:cNvSpPr/>
          <p:nvPr/>
        </p:nvSpPr>
        <p:spPr>
          <a:xfrm>
            <a:off x="1032146" y="900629"/>
            <a:ext cx="3416320" cy="646331"/>
          </a:xfrm>
          <a:prstGeom prst="rect">
            <a:avLst/>
          </a:prstGeom>
        </p:spPr>
        <p:txBody>
          <a:bodyPr wrap="none">
            <a:spAutoFit/>
          </a:bodyPr>
          <a:lstStyle/>
          <a:p>
            <a:r>
              <a:rPr lang="zh-CN" altLang="en-US" sz="3600" dirty="0">
                <a:latin typeface="微软雅黑" panose="020B0503020204020204" pitchFamily="34" charset="-122"/>
                <a:ea typeface="微软雅黑" panose="020B0503020204020204" pitchFamily="34" charset="-122"/>
              </a:rPr>
              <a:t>页码（版心外）</a:t>
            </a:r>
          </a:p>
        </p:txBody>
      </p:sp>
      <p:sp>
        <p:nvSpPr>
          <p:cNvPr id="4" name="矩形 3">
            <a:extLst>
              <a:ext uri="{FF2B5EF4-FFF2-40B4-BE49-F238E27FC236}">
                <a16:creationId xmlns:a16="http://schemas.microsoft.com/office/drawing/2014/main" id="{F0D97963-EE37-4C12-B362-1E204D8B6119}"/>
              </a:ext>
            </a:extLst>
          </p:cNvPr>
          <p:cNvSpPr/>
          <p:nvPr/>
        </p:nvSpPr>
        <p:spPr>
          <a:xfrm>
            <a:off x="1227453" y="2870447"/>
            <a:ext cx="9914021" cy="2277547"/>
          </a:xfrm>
          <a:prstGeom prst="rect">
            <a:avLst/>
          </a:prstGeom>
        </p:spPr>
        <p:txBody>
          <a:bodyPr wrap="square">
            <a:spAutoFit/>
          </a:bodyPr>
          <a:lstStyle/>
          <a:p>
            <a:pPr>
              <a:spcBef>
                <a:spcPts val="1200"/>
              </a:spcBef>
            </a:pPr>
            <a:r>
              <a:rPr lang="zh-CN" altLang="en-US" sz="2800" dirty="0">
                <a:latin typeface="微软雅黑" panose="020B0503020204020204" pitchFamily="34" charset="-122"/>
                <a:ea typeface="微软雅黑" panose="020B0503020204020204" pitchFamily="34" charset="-122"/>
              </a:rPr>
              <a:t>（</a:t>
            </a:r>
            <a:r>
              <a:rPr lang="en-US" altLang="zh-CN" sz="2800" dirty="0">
                <a:latin typeface="微软雅黑" panose="020B0503020204020204" pitchFamily="34" charset="-122"/>
                <a:ea typeface="微软雅黑" panose="020B0503020204020204" pitchFamily="34" charset="-122"/>
              </a:rPr>
              <a:t>1</a:t>
            </a:r>
            <a:r>
              <a:rPr lang="zh-CN" altLang="en-US" sz="2800" dirty="0">
                <a:latin typeface="微软雅黑" panose="020B0503020204020204" pitchFamily="34" charset="-122"/>
                <a:ea typeface="微软雅黑" panose="020B0503020204020204" pitchFamily="34" charset="-122"/>
              </a:rPr>
              <a:t>）单页码居右空一字，双页码居左空一字</a:t>
            </a:r>
          </a:p>
          <a:p>
            <a:pPr>
              <a:spcBef>
                <a:spcPts val="1200"/>
              </a:spcBef>
            </a:pPr>
            <a:r>
              <a:rPr lang="zh-CN" altLang="en-US" sz="2800" dirty="0">
                <a:latin typeface="微软雅黑" panose="020B0503020204020204" pitchFamily="34" charset="-122"/>
                <a:ea typeface="微软雅黑" panose="020B0503020204020204" pitchFamily="34" charset="-122"/>
              </a:rPr>
              <a:t>（</a:t>
            </a:r>
            <a:r>
              <a:rPr lang="en-US" altLang="zh-CN" sz="2800" dirty="0">
                <a:latin typeface="微软雅黑" panose="020B0503020204020204" pitchFamily="34" charset="-122"/>
                <a:ea typeface="微软雅黑" panose="020B0503020204020204" pitchFamily="34" charset="-122"/>
              </a:rPr>
              <a:t>2</a:t>
            </a:r>
            <a:r>
              <a:rPr lang="zh-CN" altLang="en-US" sz="2800" dirty="0">
                <a:latin typeface="微软雅黑" panose="020B0503020204020204" pitchFamily="34" charset="-122"/>
                <a:ea typeface="微软雅黑" panose="020B0503020204020204" pitchFamily="34" charset="-122"/>
              </a:rPr>
              <a:t>）信函式公文首页不显示页码</a:t>
            </a:r>
          </a:p>
          <a:p>
            <a:pPr>
              <a:spcBef>
                <a:spcPts val="1200"/>
              </a:spcBef>
            </a:pPr>
            <a:r>
              <a:rPr lang="zh-CN" altLang="en-US" sz="2800" dirty="0">
                <a:latin typeface="微软雅黑" panose="020B0503020204020204" pitchFamily="34" charset="-122"/>
                <a:ea typeface="微软雅黑" panose="020B0503020204020204" pitchFamily="34" charset="-122"/>
              </a:rPr>
              <a:t>（</a:t>
            </a:r>
            <a:r>
              <a:rPr lang="en-US" altLang="zh-CN" sz="2800" dirty="0">
                <a:latin typeface="微软雅黑" panose="020B0503020204020204" pitchFamily="34" charset="-122"/>
                <a:ea typeface="微软雅黑" panose="020B0503020204020204" pitchFamily="34" charset="-122"/>
              </a:rPr>
              <a:t>3</a:t>
            </a:r>
            <a:r>
              <a:rPr lang="zh-CN" altLang="en-US" sz="2800" dirty="0">
                <a:latin typeface="微软雅黑" panose="020B0503020204020204" pitchFamily="34" charset="-122"/>
                <a:ea typeface="微软雅黑" panose="020B0503020204020204" pitchFamily="34" charset="-122"/>
              </a:rPr>
              <a:t>）公文的附件与正文一起装订时，页码应当连续编排</a:t>
            </a:r>
          </a:p>
          <a:p>
            <a:pPr>
              <a:spcBef>
                <a:spcPts val="1200"/>
              </a:spcBef>
            </a:pPr>
            <a:r>
              <a:rPr lang="zh-CN" altLang="en-US" sz="2800" dirty="0">
                <a:latin typeface="微软雅黑" panose="020B0503020204020204" pitchFamily="34" charset="-122"/>
                <a:ea typeface="微软雅黑" panose="020B0503020204020204" pitchFamily="34" charset="-122"/>
              </a:rPr>
              <a:t>（</a:t>
            </a:r>
            <a:r>
              <a:rPr lang="en-US" altLang="zh-CN" sz="2800" dirty="0">
                <a:latin typeface="微软雅黑" panose="020B0503020204020204" pitchFamily="34" charset="-122"/>
                <a:ea typeface="微软雅黑" panose="020B0503020204020204" pitchFamily="34" charset="-122"/>
              </a:rPr>
              <a:t>4</a:t>
            </a:r>
            <a:r>
              <a:rPr lang="zh-CN" altLang="en-US" sz="2800" dirty="0">
                <a:latin typeface="微软雅黑" panose="020B0503020204020204" pitchFamily="34" charset="-122"/>
                <a:ea typeface="微软雅黑" panose="020B0503020204020204" pitchFamily="34" charset="-122"/>
              </a:rPr>
              <a:t>）一般用</a:t>
            </a:r>
            <a:r>
              <a:rPr lang="en-US" altLang="zh-CN" sz="2800" dirty="0">
                <a:latin typeface="微软雅黑" panose="020B0503020204020204" pitchFamily="34" charset="-122"/>
                <a:ea typeface="微软雅黑" panose="020B0503020204020204" pitchFamily="34" charset="-122"/>
              </a:rPr>
              <a:t>4</a:t>
            </a:r>
            <a:r>
              <a:rPr lang="zh-CN" altLang="en-US" sz="2800" dirty="0">
                <a:latin typeface="微软雅黑" panose="020B0503020204020204" pitchFamily="34" charset="-122"/>
                <a:ea typeface="微软雅黑" panose="020B0503020204020204" pitchFamily="34" charset="-122"/>
              </a:rPr>
              <a:t>号宋体，数字左右各放一条一字线</a:t>
            </a:r>
          </a:p>
        </p:txBody>
      </p:sp>
      <p:pic>
        <p:nvPicPr>
          <p:cNvPr id="5" name="Picture 8">
            <a:extLst>
              <a:ext uri="{FF2B5EF4-FFF2-40B4-BE49-F238E27FC236}">
                <a16:creationId xmlns:a16="http://schemas.microsoft.com/office/drawing/2014/main" id="{C2CFD661-50D1-4666-A93D-571DEE9EDC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6689" y="205881"/>
            <a:ext cx="5834704" cy="1898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64709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C27E1F4-E843-4CD9-A1EE-BEAEBDE77E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5154" y="661987"/>
            <a:ext cx="4333875" cy="553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矩形 2">
            <a:extLst>
              <a:ext uri="{FF2B5EF4-FFF2-40B4-BE49-F238E27FC236}">
                <a16:creationId xmlns:a16="http://schemas.microsoft.com/office/drawing/2014/main" id="{DFCC8092-FB19-4EA7-8BC4-4924906F227B}"/>
              </a:ext>
            </a:extLst>
          </p:cNvPr>
          <p:cNvSpPr/>
          <p:nvPr/>
        </p:nvSpPr>
        <p:spPr>
          <a:xfrm>
            <a:off x="570506" y="661987"/>
            <a:ext cx="2031325" cy="646331"/>
          </a:xfrm>
          <a:prstGeom prst="rect">
            <a:avLst/>
          </a:prstGeom>
        </p:spPr>
        <p:txBody>
          <a:bodyPr wrap="none">
            <a:spAutoFit/>
          </a:bodyPr>
          <a:lstStyle/>
          <a:p>
            <a:r>
              <a:rPr lang="zh-CN" altLang="en-US" sz="3600" dirty="0">
                <a:solidFill>
                  <a:srgbClr val="1768AC"/>
                </a:solidFill>
                <a:latin typeface="微软雅黑" panose="020B0503020204020204" pitchFamily="34" charset="-122"/>
                <a:ea typeface="微软雅黑" panose="020B0503020204020204" pitchFamily="34" charset="-122"/>
              </a:rPr>
              <a:t>信函格式</a:t>
            </a:r>
          </a:p>
        </p:txBody>
      </p:sp>
      <p:sp>
        <p:nvSpPr>
          <p:cNvPr id="4" name="矩形 3">
            <a:extLst>
              <a:ext uri="{FF2B5EF4-FFF2-40B4-BE49-F238E27FC236}">
                <a16:creationId xmlns:a16="http://schemas.microsoft.com/office/drawing/2014/main" id="{56B6760D-8257-4ED1-95FC-F2F80B77FF71}"/>
              </a:ext>
            </a:extLst>
          </p:cNvPr>
          <p:cNvSpPr/>
          <p:nvPr/>
        </p:nvSpPr>
        <p:spPr>
          <a:xfrm>
            <a:off x="570506" y="1546960"/>
            <a:ext cx="6247543" cy="4893647"/>
          </a:xfrm>
          <a:prstGeom prst="rect">
            <a:avLst/>
          </a:prstGeom>
        </p:spPr>
        <p:txBody>
          <a:bodyPr wrap="square">
            <a:spAutoFit/>
          </a:bodyPr>
          <a:lstStyle/>
          <a:p>
            <a:pPr indent="720000">
              <a:buFont typeface="Wingdings" panose="05000000000000000000" pitchFamily="2" charset="2"/>
              <a:buNone/>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1</a:t>
            </a:r>
            <a:r>
              <a:rPr lang="zh-CN" altLang="en-US" sz="2400" dirty="0">
                <a:latin typeface="微软雅黑" panose="020B0503020204020204" pitchFamily="34" charset="-122"/>
                <a:ea typeface="微软雅黑" panose="020B0503020204020204" pitchFamily="34" charset="-122"/>
              </a:rPr>
              <a:t>）发文机关标志上边缘至上页边为</a:t>
            </a:r>
            <a:r>
              <a:rPr lang="en-US" altLang="zh-CN" sz="2400" dirty="0">
                <a:latin typeface="微软雅黑" panose="020B0503020204020204" pitchFamily="34" charset="-122"/>
                <a:ea typeface="微软雅黑" panose="020B0503020204020204" pitchFamily="34" charset="-122"/>
              </a:rPr>
              <a:t>30MM</a:t>
            </a:r>
            <a:r>
              <a:rPr lang="zh-CN" altLang="en-US" sz="2400" dirty="0">
                <a:latin typeface="微软雅黑" panose="020B0503020204020204" pitchFamily="34" charset="-122"/>
                <a:ea typeface="微软雅黑" panose="020B0503020204020204" pitchFamily="34" charset="-122"/>
              </a:rPr>
              <a:t>，推荐红色小标宋。</a:t>
            </a:r>
          </a:p>
          <a:p>
            <a:pPr indent="720000">
              <a:buFont typeface="Wingdings" panose="05000000000000000000" pitchFamily="2" charset="2"/>
              <a:buNone/>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rPr>
              <a:t>）如需标注份号、密级和保密期限、紧急程度，顶格居版心左边缘编排在第一条红色双线下。</a:t>
            </a:r>
          </a:p>
          <a:p>
            <a:pPr indent="720000">
              <a:buFont typeface="Wingdings" panose="05000000000000000000" pitchFamily="2" charset="2"/>
              <a:buNone/>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）发文字号在版心右边缘，第一条红色双线下。</a:t>
            </a:r>
          </a:p>
          <a:p>
            <a:pPr indent="720000">
              <a:buFont typeface="Wingdings" panose="05000000000000000000" pitchFamily="2" charset="2"/>
              <a:buNone/>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4</a:t>
            </a:r>
            <a:r>
              <a:rPr lang="zh-CN" altLang="en-US" sz="2400" dirty="0">
                <a:latin typeface="微软雅黑" panose="020B0503020204020204" pitchFamily="34" charset="-122"/>
                <a:ea typeface="微软雅黑" panose="020B0503020204020204" pitchFamily="34" charset="-122"/>
              </a:rPr>
              <a:t>）标题与其上最后一个要素相距两行。</a:t>
            </a:r>
          </a:p>
          <a:p>
            <a:pPr indent="720000">
              <a:buFont typeface="Wingdings" panose="05000000000000000000" pitchFamily="2" charset="2"/>
              <a:buNone/>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5</a:t>
            </a:r>
            <a:r>
              <a:rPr lang="zh-CN" altLang="en-US" sz="2400" dirty="0">
                <a:latin typeface="微软雅黑" panose="020B0503020204020204" pitchFamily="34" charset="-122"/>
                <a:ea typeface="微软雅黑" panose="020B0503020204020204" pitchFamily="34" charset="-122"/>
              </a:rPr>
              <a:t>）首页不显示页码。</a:t>
            </a:r>
          </a:p>
          <a:p>
            <a:pPr indent="720000">
              <a:buFont typeface="Wingdings" panose="05000000000000000000" pitchFamily="2" charset="2"/>
              <a:buNone/>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6</a:t>
            </a:r>
            <a:r>
              <a:rPr lang="zh-CN" altLang="en-US" sz="2400" dirty="0">
                <a:latin typeface="微软雅黑" panose="020B0503020204020204" pitchFamily="34" charset="-122"/>
                <a:ea typeface="微软雅黑" panose="020B0503020204020204" pitchFamily="34" charset="-122"/>
              </a:rPr>
              <a:t>）版记不加印发机关和印发日期、分隔线，位于公文最后一面版心内最下方（抄送机关）。</a:t>
            </a:r>
          </a:p>
        </p:txBody>
      </p:sp>
    </p:spTree>
    <p:extLst>
      <p:ext uri="{BB962C8B-B14F-4D97-AF65-F5344CB8AC3E}">
        <p14:creationId xmlns:p14="http://schemas.microsoft.com/office/powerpoint/2010/main" val="17805659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828707" y="2269168"/>
            <a:ext cx="3000593" cy="2215991"/>
          </a:xfrm>
          <a:prstGeom prst="rect">
            <a:avLst/>
          </a:prstGeom>
        </p:spPr>
        <p:txBody>
          <a:bodyPr wrap="square">
            <a:spAutoFit/>
          </a:bodyPr>
          <a:lstStyle/>
          <a:p>
            <a:pPr algn="ctr"/>
            <a:r>
              <a:rPr lang="en-US" altLang="zh-CN" sz="13800" dirty="0">
                <a:solidFill>
                  <a:srgbClr val="1768AC"/>
                </a:solidFill>
                <a:latin typeface="微软雅黑" panose="020B0503020204020204" pitchFamily="34" charset="-122"/>
                <a:ea typeface="微软雅黑" panose="020B0503020204020204" pitchFamily="34" charset="-122"/>
              </a:rPr>
              <a:t>04</a:t>
            </a:r>
            <a:endParaRPr lang="zh-CN" altLang="en-US" sz="13800" dirty="0">
              <a:solidFill>
                <a:srgbClr val="1768AC"/>
              </a:solidFill>
              <a:latin typeface="微软雅黑" panose="020B0503020204020204" pitchFamily="34" charset="-122"/>
              <a:ea typeface="微软雅黑" panose="020B0503020204020204" pitchFamily="34" charset="-122"/>
            </a:endParaRPr>
          </a:p>
        </p:txBody>
      </p:sp>
      <p:sp>
        <p:nvSpPr>
          <p:cNvPr id="6" name="文本框 5">
            <a:extLst>
              <a:ext uri="{FF2B5EF4-FFF2-40B4-BE49-F238E27FC236}">
                <a16:creationId xmlns:a16="http://schemas.microsoft.com/office/drawing/2014/main" id="{0ED617A4-AE97-4F10-A053-A112200D8010}"/>
              </a:ext>
            </a:extLst>
          </p:cNvPr>
          <p:cNvSpPr txBox="1"/>
          <p:nvPr/>
        </p:nvSpPr>
        <p:spPr>
          <a:xfrm>
            <a:off x="6096000" y="2869331"/>
            <a:ext cx="3496372" cy="1015663"/>
          </a:xfrm>
          <a:prstGeom prst="rect">
            <a:avLst/>
          </a:prstGeom>
          <a:noFill/>
        </p:spPr>
        <p:txBody>
          <a:bodyPr wrap="square" rtlCol="0">
            <a:spAutoFit/>
          </a:bodyPr>
          <a:lstStyle/>
          <a:p>
            <a:r>
              <a:rPr lang="zh-CN" altLang="en-US" sz="6000" b="1" dirty="0">
                <a:solidFill>
                  <a:srgbClr val="1768AC"/>
                </a:solidFill>
                <a:latin typeface="微软雅黑" panose="020B0503020204020204" pitchFamily="34" charset="-122"/>
                <a:ea typeface="微软雅黑" panose="020B0503020204020204" pitchFamily="34" charset="-122"/>
              </a:rPr>
              <a:t>公文处理</a:t>
            </a:r>
          </a:p>
        </p:txBody>
      </p:sp>
    </p:spTree>
    <p:extLst>
      <p:ext uri="{BB962C8B-B14F-4D97-AF65-F5344CB8AC3E}">
        <p14:creationId xmlns:p14="http://schemas.microsoft.com/office/powerpoint/2010/main" val="14949458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CAC5DA76-E9A4-4579-B721-E4286BE60BDC}"/>
              </a:ext>
            </a:extLst>
          </p:cNvPr>
          <p:cNvSpPr/>
          <p:nvPr/>
        </p:nvSpPr>
        <p:spPr>
          <a:xfrm>
            <a:off x="872277" y="1104815"/>
            <a:ext cx="5570756" cy="523220"/>
          </a:xfrm>
          <a:prstGeom prst="rect">
            <a:avLst/>
          </a:prstGeom>
        </p:spPr>
        <p:txBody>
          <a:bodyPr wrap="none">
            <a:spAutoFit/>
          </a:bodyPr>
          <a:lstStyle/>
          <a:p>
            <a:r>
              <a:rPr lang="zh-CN" altLang="en-US" sz="2800" dirty="0">
                <a:solidFill>
                  <a:srgbClr val="1768AC"/>
                </a:solidFill>
                <a:latin typeface="微软雅黑" panose="020B0503020204020204" pitchFamily="34" charset="-122"/>
                <a:ea typeface="微软雅黑" panose="020B0503020204020204" pitchFamily="34" charset="-122"/>
              </a:rPr>
              <a:t>公文处理工作的重要性和基本原则</a:t>
            </a:r>
          </a:p>
        </p:txBody>
      </p:sp>
      <p:sp>
        <p:nvSpPr>
          <p:cNvPr id="3" name="矩形 2">
            <a:extLst>
              <a:ext uri="{FF2B5EF4-FFF2-40B4-BE49-F238E27FC236}">
                <a16:creationId xmlns:a16="http://schemas.microsoft.com/office/drawing/2014/main" id="{7BEF6061-0960-4502-928E-0B982C9E352C}"/>
              </a:ext>
            </a:extLst>
          </p:cNvPr>
          <p:cNvSpPr/>
          <p:nvPr/>
        </p:nvSpPr>
        <p:spPr>
          <a:xfrm>
            <a:off x="1103791" y="1840873"/>
            <a:ext cx="9948908" cy="3281989"/>
          </a:xfrm>
          <a:prstGeom prst="rect">
            <a:avLst/>
          </a:prstGeom>
        </p:spPr>
        <p:txBody>
          <a:bodyPr wrap="square">
            <a:spAutoFit/>
          </a:bodyPr>
          <a:lstStyle/>
          <a:p>
            <a:pPr marL="228600" indent="720000">
              <a:lnSpc>
                <a:spcPct val="120000"/>
              </a:lnSpc>
              <a:spcBef>
                <a:spcPts val="1000"/>
              </a:spcBef>
            </a:pPr>
            <a:r>
              <a:rPr lang="zh-CN" altLang="en-US" sz="2800" b="1" dirty="0">
                <a:solidFill>
                  <a:srgbClr val="1768AC"/>
                </a:solidFill>
                <a:latin typeface="微软雅黑 Light" panose="020B0502040204020203" pitchFamily="34" charset="-122"/>
                <a:ea typeface="微软雅黑 Light" panose="020B0502040204020203" pitchFamily="34" charset="-122"/>
              </a:rPr>
              <a:t>（一）</a:t>
            </a:r>
            <a:r>
              <a:rPr lang="zh-CN" altLang="en-US" sz="2800" b="1" dirty="0">
                <a:solidFill>
                  <a:srgbClr val="FF0000"/>
                </a:solidFill>
                <a:latin typeface="微软雅黑 Light" panose="020B0502040204020203" pitchFamily="34" charset="-122"/>
                <a:ea typeface="微软雅黑 Light" panose="020B0502040204020203" pitchFamily="34" charset="-122"/>
              </a:rPr>
              <a:t>重要性</a:t>
            </a:r>
            <a:r>
              <a:rPr lang="zh-CN" altLang="en-US" sz="2800" b="1" dirty="0">
                <a:solidFill>
                  <a:srgbClr val="1768AC"/>
                </a:solidFill>
                <a:latin typeface="微软雅黑 Light" panose="020B0502040204020203" pitchFamily="34" charset="-122"/>
                <a:ea typeface="微软雅黑 Light" panose="020B0502040204020203" pitchFamily="34" charset="-122"/>
              </a:rPr>
              <a:t>。公文处理工作是党政机关的核心工作之一，很多事务性问题的解决都是依靠文件的办理来推动和实现的。公文质量和效率的高低，反映了党政机关的工作效率、工作质量和依法履职的能力，是领导水平和工作人员素质的综合反映。</a:t>
            </a:r>
          </a:p>
          <a:p>
            <a:pPr marL="228600" indent="720000">
              <a:lnSpc>
                <a:spcPct val="120000"/>
              </a:lnSpc>
              <a:spcBef>
                <a:spcPts val="1000"/>
              </a:spcBef>
            </a:pPr>
            <a:r>
              <a:rPr lang="zh-CN" altLang="en-US" sz="2800" b="1" dirty="0">
                <a:solidFill>
                  <a:srgbClr val="1768AC"/>
                </a:solidFill>
                <a:latin typeface="微软雅黑 Light" panose="020B0502040204020203" pitchFamily="34" charset="-122"/>
                <a:ea typeface="微软雅黑 Light" panose="020B0502040204020203" pitchFamily="34" charset="-122"/>
              </a:rPr>
              <a:t>（二）</a:t>
            </a:r>
            <a:r>
              <a:rPr lang="zh-CN" altLang="en-US" sz="2800" b="1" dirty="0">
                <a:solidFill>
                  <a:srgbClr val="FF0000"/>
                </a:solidFill>
                <a:latin typeface="微软雅黑 Light" panose="020B0502040204020203" pitchFamily="34" charset="-122"/>
                <a:ea typeface="微软雅黑 Light" panose="020B0502040204020203" pitchFamily="34" charset="-122"/>
              </a:rPr>
              <a:t>基本原则</a:t>
            </a:r>
            <a:r>
              <a:rPr lang="zh-CN" altLang="en-US" sz="2800" b="1" dirty="0">
                <a:solidFill>
                  <a:srgbClr val="1768AC"/>
                </a:solidFill>
                <a:latin typeface="微软雅黑 Light" panose="020B0502040204020203" pitchFamily="34" charset="-122"/>
                <a:ea typeface="微软雅黑 Light" panose="020B0502040204020203" pitchFamily="34" charset="-122"/>
              </a:rPr>
              <a:t>。准确、及时、安全、保密。</a:t>
            </a:r>
          </a:p>
        </p:txBody>
      </p:sp>
    </p:spTree>
    <p:extLst>
      <p:ext uri="{BB962C8B-B14F-4D97-AF65-F5344CB8AC3E}">
        <p14:creationId xmlns:p14="http://schemas.microsoft.com/office/powerpoint/2010/main" val="9147480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58098F08-7F13-4159-9D66-51D1051E6D6C}"/>
              </a:ext>
            </a:extLst>
          </p:cNvPr>
          <p:cNvSpPr/>
          <p:nvPr/>
        </p:nvSpPr>
        <p:spPr>
          <a:xfrm>
            <a:off x="401805" y="332913"/>
            <a:ext cx="3467616" cy="584775"/>
          </a:xfrm>
          <a:prstGeom prst="rect">
            <a:avLst/>
          </a:prstGeom>
        </p:spPr>
        <p:txBody>
          <a:bodyPr wrap="none">
            <a:spAutoFit/>
          </a:bodyPr>
          <a:lstStyle/>
          <a:p>
            <a:r>
              <a:rPr lang="zh-CN" altLang="en-US" sz="3200" dirty="0">
                <a:latin typeface="微软雅黑" panose="020B0503020204020204" pitchFamily="34" charset="-122"/>
                <a:ea typeface="微软雅黑" panose="020B0503020204020204" pitchFamily="34" charset="-122"/>
              </a:rPr>
              <a:t>公文报送基本要求</a:t>
            </a:r>
          </a:p>
        </p:txBody>
      </p:sp>
      <p:sp>
        <p:nvSpPr>
          <p:cNvPr id="3" name="Rectangle 3">
            <a:extLst>
              <a:ext uri="{FF2B5EF4-FFF2-40B4-BE49-F238E27FC236}">
                <a16:creationId xmlns:a16="http://schemas.microsoft.com/office/drawing/2014/main" id="{6B4FDE84-09BE-4BC1-8A55-5BA66688403B}"/>
              </a:ext>
            </a:extLst>
          </p:cNvPr>
          <p:cNvSpPr txBox="1">
            <a:spLocks noChangeArrowheads="1"/>
          </p:cNvSpPr>
          <p:nvPr/>
        </p:nvSpPr>
        <p:spPr>
          <a:xfrm>
            <a:off x="635863" y="1026088"/>
            <a:ext cx="11044562" cy="493970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zh-CN" altLang="en-US" sz="2600" dirty="0">
                <a:latin typeface="微软雅黑" panose="020B0503020204020204" pitchFamily="34" charset="-122"/>
                <a:ea typeface="微软雅黑" panose="020B0503020204020204" pitchFamily="34" charset="-122"/>
              </a:rPr>
              <a:t>（一）</a:t>
            </a:r>
            <a:r>
              <a:rPr lang="zh-CN" altLang="en-US" sz="2600" dirty="0">
                <a:solidFill>
                  <a:srgbClr val="FF0000"/>
                </a:solidFill>
                <a:latin typeface="微软雅黑" panose="020B0503020204020204" pitchFamily="34" charset="-122"/>
                <a:ea typeface="微软雅黑" panose="020B0503020204020204" pitchFamily="34" charset="-122"/>
              </a:rPr>
              <a:t>行文格式</a:t>
            </a:r>
            <a:r>
              <a:rPr lang="zh-CN" altLang="en-US" sz="2600" dirty="0">
                <a:latin typeface="微软雅黑" panose="020B0503020204020204" pitchFamily="34" charset="-122"/>
                <a:ea typeface="微软雅黑" panose="020B0503020204020204" pitchFamily="34" charset="-122"/>
              </a:rPr>
              <a:t>符合规范。</a:t>
            </a:r>
            <a:r>
              <a:rPr lang="zh-CN" altLang="en-US" sz="2000" dirty="0">
                <a:latin typeface="微软雅黑" panose="020B0503020204020204" pitchFamily="34" charset="-122"/>
                <a:ea typeface="微软雅黑" panose="020B0503020204020204" pitchFamily="34" charset="-122"/>
              </a:rPr>
              <a:t>公文应按行文格式要求标注密级、紧急程度、签发人姓名、发文单位、发文日期等，加盖单位公章，注明联系人、联系电话。送文日期与公文印发日期不得超过三个工作日。</a:t>
            </a:r>
          </a:p>
          <a:p>
            <a:pPr>
              <a:lnSpc>
                <a:spcPct val="150000"/>
              </a:lnSpc>
            </a:pPr>
            <a:r>
              <a:rPr lang="zh-CN" altLang="en-US" sz="2600" dirty="0">
                <a:latin typeface="微软雅黑" panose="020B0503020204020204" pitchFamily="34" charset="-122"/>
                <a:ea typeface="微软雅黑" panose="020B0503020204020204" pitchFamily="34" charset="-122"/>
              </a:rPr>
              <a:t>（二）</a:t>
            </a:r>
            <a:r>
              <a:rPr lang="zh-CN" altLang="en-US" sz="2600" dirty="0">
                <a:solidFill>
                  <a:srgbClr val="FF0000"/>
                </a:solidFill>
                <a:latin typeface="微软雅黑" panose="020B0503020204020204" pitchFamily="34" charset="-122"/>
                <a:ea typeface="微软雅黑" panose="020B0503020204020204" pitchFamily="34" charset="-122"/>
              </a:rPr>
              <a:t>公文文种</a:t>
            </a:r>
            <a:r>
              <a:rPr lang="zh-CN" altLang="en-US" sz="2600" dirty="0">
                <a:latin typeface="微软雅黑" panose="020B0503020204020204" pitchFamily="34" charset="-122"/>
                <a:ea typeface="微软雅黑" panose="020B0503020204020204" pitchFamily="34" charset="-122"/>
              </a:rPr>
              <a:t>要规范准确。</a:t>
            </a:r>
            <a:r>
              <a:rPr lang="zh-CN" altLang="en-US" sz="2000" dirty="0">
                <a:latin typeface="微软雅黑" panose="020B0503020204020204" pitchFamily="34" charset="-122"/>
                <a:ea typeface="微软雅黑" panose="020B0503020204020204" pitchFamily="34" charset="-122"/>
              </a:rPr>
              <a:t>不得将报告与请示混淆，不得将请示与意见混淆。请示应遵守一文一事原则，不得将制文、会务、协调等多项请示事务放在一份请示中。报告中不得夹带请示事项。 </a:t>
            </a:r>
          </a:p>
          <a:p>
            <a:pPr>
              <a:lnSpc>
                <a:spcPct val="150000"/>
              </a:lnSpc>
            </a:pPr>
            <a:r>
              <a:rPr lang="zh-CN" altLang="en-US" sz="2600" dirty="0">
                <a:latin typeface="微软雅黑" panose="020B0503020204020204" pitchFamily="34" charset="-122"/>
                <a:ea typeface="微软雅黑" panose="020B0503020204020204" pitchFamily="34" charset="-122"/>
              </a:rPr>
              <a:t>（三）遵守</a:t>
            </a:r>
            <a:r>
              <a:rPr lang="zh-CN" altLang="en-US" sz="2600" dirty="0">
                <a:solidFill>
                  <a:srgbClr val="FF0000"/>
                </a:solidFill>
                <a:latin typeface="微软雅黑" panose="020B0503020204020204" pitchFamily="34" charset="-122"/>
                <a:ea typeface="微软雅黑" panose="020B0503020204020204" pitchFamily="34" charset="-122"/>
              </a:rPr>
              <a:t>归口报文</a:t>
            </a:r>
            <a:r>
              <a:rPr lang="zh-CN" altLang="en-US" sz="2600" dirty="0">
                <a:latin typeface="微软雅黑" panose="020B0503020204020204" pitchFamily="34" charset="-122"/>
                <a:ea typeface="微软雅黑" panose="020B0503020204020204" pitchFamily="34" charset="-122"/>
              </a:rPr>
              <a:t>原则。</a:t>
            </a:r>
            <a:r>
              <a:rPr lang="zh-CN" altLang="en-US" sz="2000" dirty="0">
                <a:latin typeface="微软雅黑" panose="020B0503020204020204" pitchFamily="34" charset="-122"/>
                <a:ea typeface="微软雅黑" panose="020B0503020204020204" pitchFamily="34" charset="-122"/>
              </a:rPr>
              <a:t>涉及市委市政府各业务主管部门职权范围内的具体问题和审批事项的公文应报各业务主管部门。不能越级报件，不能多头报件。</a:t>
            </a: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2600" dirty="0">
                <a:latin typeface="微软雅黑" panose="020B0503020204020204" pitchFamily="34" charset="-122"/>
                <a:ea typeface="微软雅黑" panose="020B0503020204020204" pitchFamily="34" charset="-122"/>
              </a:rPr>
              <a:t>（四）报送公文应</a:t>
            </a:r>
            <a:r>
              <a:rPr lang="zh-CN" altLang="en-US" sz="2600" dirty="0">
                <a:solidFill>
                  <a:srgbClr val="FF0000"/>
                </a:solidFill>
                <a:latin typeface="微软雅黑" panose="020B0503020204020204" pitchFamily="34" charset="-122"/>
                <a:ea typeface="微软雅黑" panose="020B0503020204020204" pitchFamily="34" charset="-122"/>
              </a:rPr>
              <a:t>附件齐备</a:t>
            </a:r>
            <a:r>
              <a:rPr lang="zh-CN" altLang="en-US" sz="26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公文中涉及的中央和省市文件依据及相关背景资料应作为公文附件附后。</a:t>
            </a:r>
          </a:p>
        </p:txBody>
      </p:sp>
    </p:spTree>
    <p:extLst>
      <p:ext uri="{BB962C8B-B14F-4D97-AF65-F5344CB8AC3E}">
        <p14:creationId xmlns:p14="http://schemas.microsoft.com/office/powerpoint/2010/main" val="8752248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文本框 64"/>
          <p:cNvSpPr txBox="1"/>
          <p:nvPr/>
        </p:nvSpPr>
        <p:spPr>
          <a:xfrm>
            <a:off x="4233952" y="2225754"/>
            <a:ext cx="3724096" cy="2215991"/>
          </a:xfrm>
          <a:prstGeom prst="rect">
            <a:avLst/>
          </a:prstGeom>
          <a:noFill/>
        </p:spPr>
        <p:txBody>
          <a:bodyPr wrap="none" rtlCol="0">
            <a:spAutoFit/>
          </a:bodyPr>
          <a:lstStyle/>
          <a:p>
            <a:pPr algn="ctr"/>
            <a:r>
              <a:rPr lang="zh-CN" altLang="en-US" sz="13800" dirty="0">
                <a:solidFill>
                  <a:srgbClr val="1768AC"/>
                </a:solidFill>
                <a:latin typeface="微软雅黑" panose="020B0503020204020204" pitchFamily="34" charset="-122"/>
                <a:ea typeface="微软雅黑" panose="020B0503020204020204" pitchFamily="34" charset="-122"/>
              </a:rPr>
              <a:t>谢谢</a:t>
            </a:r>
          </a:p>
        </p:txBody>
      </p:sp>
      <p:pic>
        <p:nvPicPr>
          <p:cNvPr id="3" name="图片 2">
            <a:extLst>
              <a:ext uri="{FF2B5EF4-FFF2-40B4-BE49-F238E27FC236}">
                <a16:creationId xmlns:a16="http://schemas.microsoft.com/office/drawing/2014/main" id="{D2076DB1-3F7F-4793-8236-1018E8409BB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4981" y="4799821"/>
            <a:ext cx="1286134" cy="1286134"/>
          </a:xfrm>
          <a:prstGeom prst="ellipse">
            <a:avLst/>
          </a:prstGeom>
        </p:spPr>
      </p:pic>
      <p:sp>
        <p:nvSpPr>
          <p:cNvPr id="2" name="矩形 1">
            <a:extLst>
              <a:ext uri="{FF2B5EF4-FFF2-40B4-BE49-F238E27FC236}">
                <a16:creationId xmlns:a16="http://schemas.microsoft.com/office/drawing/2014/main" id="{2D6F7A2E-2FAB-45B9-8264-32C6F6748CD4}"/>
              </a:ext>
            </a:extLst>
          </p:cNvPr>
          <p:cNvSpPr/>
          <p:nvPr/>
        </p:nvSpPr>
        <p:spPr>
          <a:xfrm>
            <a:off x="8601115" y="4981223"/>
            <a:ext cx="3262432" cy="461665"/>
          </a:xfrm>
          <a:prstGeom prst="rect">
            <a:avLst/>
          </a:prstGeom>
        </p:spPr>
        <p:txBody>
          <a:bodyPr wrap="none">
            <a:spAutoFit/>
          </a:bodyPr>
          <a:lstStyle/>
          <a:p>
            <a:r>
              <a:rPr lang="zh-CN" altLang="en-US" sz="2400" dirty="0">
                <a:latin typeface="隶书" panose="02010509060101010101" pitchFamily="49" charset="-122"/>
                <a:ea typeface="隶书" panose="02010509060101010101" pitchFamily="49" charset="-122"/>
              </a:rPr>
              <a:t>深圳市慈善事业联合会</a:t>
            </a:r>
            <a:endParaRPr lang="en-US" altLang="zh-CN" sz="2400" dirty="0">
              <a:latin typeface="隶书" panose="02010509060101010101" pitchFamily="49" charset="-122"/>
              <a:ea typeface="隶书" panose="02010509060101010101" pitchFamily="49" charset="-122"/>
            </a:endParaRPr>
          </a:p>
        </p:txBody>
      </p:sp>
      <p:sp>
        <p:nvSpPr>
          <p:cNvPr id="4" name="矩形 3">
            <a:extLst>
              <a:ext uri="{FF2B5EF4-FFF2-40B4-BE49-F238E27FC236}">
                <a16:creationId xmlns:a16="http://schemas.microsoft.com/office/drawing/2014/main" id="{B7BC6502-8C00-4297-B0EF-B7E0E04AEAC8}"/>
              </a:ext>
            </a:extLst>
          </p:cNvPr>
          <p:cNvSpPr/>
          <p:nvPr/>
        </p:nvSpPr>
        <p:spPr>
          <a:xfrm>
            <a:off x="8601115" y="5442888"/>
            <a:ext cx="3185487" cy="369332"/>
          </a:xfrm>
          <a:prstGeom prst="rect">
            <a:avLst/>
          </a:prstGeom>
        </p:spPr>
        <p:txBody>
          <a:bodyPr wrap="none">
            <a:spAutoFit/>
          </a:bodyPr>
          <a:lstStyle/>
          <a:p>
            <a:pPr>
              <a:spcBef>
                <a:spcPct val="0"/>
              </a:spcBef>
            </a:pPr>
            <a:r>
              <a:rPr lang="zh-CN" altLang="en-US" dirty="0">
                <a:solidFill>
                  <a:srgbClr val="FF0000"/>
                </a:solidFill>
                <a:latin typeface="隶书" panose="02010509060101010101" pitchFamily="49" charset="-122"/>
                <a:ea typeface="隶书" panose="02010509060101010101" pitchFamily="49" charset="-122"/>
              </a:rPr>
              <a:t>联结一切慈善，回归大爱本源</a:t>
            </a:r>
          </a:p>
        </p:txBody>
      </p:sp>
    </p:spTree>
    <p:extLst>
      <p:ext uri="{BB962C8B-B14F-4D97-AF65-F5344CB8AC3E}">
        <p14:creationId xmlns:p14="http://schemas.microsoft.com/office/powerpoint/2010/main" val="3026212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3398F937-DBEC-4700-9E68-15CCE6BF67F7}"/>
              </a:ext>
            </a:extLst>
          </p:cNvPr>
          <p:cNvSpPr/>
          <p:nvPr/>
        </p:nvSpPr>
        <p:spPr>
          <a:xfrm>
            <a:off x="824143" y="1006802"/>
            <a:ext cx="10543713" cy="4702121"/>
          </a:xfrm>
          <a:prstGeom prst="rect">
            <a:avLst/>
          </a:prstGeom>
        </p:spPr>
        <p:txBody>
          <a:bodyPr wrap="square">
            <a:spAutoFit/>
          </a:bodyPr>
          <a:lstStyle/>
          <a:p>
            <a:pPr indent="720000">
              <a:lnSpc>
                <a:spcPct val="120000"/>
              </a:lnSpc>
            </a:pPr>
            <a:r>
              <a:rPr lang="zh-CN" altLang="en-US" sz="2800" b="1" dirty="0">
                <a:latin typeface="微软雅黑" panose="020B0503020204020204" pitchFamily="34" charset="-122"/>
                <a:ea typeface="微软雅黑" panose="020B0503020204020204" pitchFamily="34" charset="-122"/>
              </a:rPr>
              <a:t>（一）按行文方向分类，公文可分为上行文、平行文、下行文</a:t>
            </a:r>
          </a:p>
          <a:p>
            <a:pPr indent="720000">
              <a:lnSpc>
                <a:spcPct val="120000"/>
              </a:lnSpc>
            </a:pPr>
            <a:r>
              <a:rPr lang="zh-CN" altLang="en-US" sz="2800" dirty="0">
                <a:solidFill>
                  <a:srgbClr val="0000FF"/>
                </a:solidFill>
                <a:latin typeface="微软雅黑" panose="020B0503020204020204" pitchFamily="34" charset="-122"/>
                <a:ea typeface="微软雅黑" panose="020B0503020204020204" pitchFamily="34" charset="-122"/>
              </a:rPr>
              <a:t>上行文。</a:t>
            </a:r>
            <a:r>
              <a:rPr lang="zh-CN" altLang="en-US" sz="2800" dirty="0">
                <a:latin typeface="微软雅黑" panose="020B0503020204020204" pitchFamily="34" charset="-122"/>
                <a:ea typeface="微软雅黑" panose="020B0503020204020204" pitchFamily="34" charset="-122"/>
              </a:rPr>
              <a:t>下级机关向隶属的上级机关发送的公文，用于向上级请示、批准，或向上级报告工作、反映情况、提出处理问题的见解，如</a:t>
            </a:r>
            <a:r>
              <a:rPr lang="zh-CN" altLang="en-US" sz="2800" b="1" dirty="0">
                <a:solidFill>
                  <a:srgbClr val="FF0000"/>
                </a:solidFill>
                <a:latin typeface="微软雅黑" panose="020B0503020204020204" pitchFamily="34" charset="-122"/>
                <a:ea typeface="微软雅黑" panose="020B0503020204020204" pitchFamily="34" charset="-122"/>
              </a:rPr>
              <a:t>请示、报告、意见</a:t>
            </a:r>
            <a:r>
              <a:rPr lang="zh-CN" altLang="en-US" sz="2800" dirty="0">
                <a:latin typeface="微软雅黑" panose="020B0503020204020204" pitchFamily="34" charset="-122"/>
                <a:ea typeface="微软雅黑" panose="020B0503020204020204" pitchFamily="34" charset="-122"/>
              </a:rPr>
              <a:t>。</a:t>
            </a:r>
          </a:p>
          <a:p>
            <a:pPr indent="720000">
              <a:lnSpc>
                <a:spcPct val="120000"/>
              </a:lnSpc>
            </a:pPr>
            <a:r>
              <a:rPr lang="zh-CN" altLang="en-US" sz="2800" dirty="0">
                <a:solidFill>
                  <a:srgbClr val="0000FF"/>
                </a:solidFill>
                <a:latin typeface="微软雅黑" panose="020B0503020204020204" pitchFamily="34" charset="-122"/>
                <a:ea typeface="微软雅黑" panose="020B0503020204020204" pitchFamily="34" charset="-122"/>
              </a:rPr>
              <a:t>平行文。</a:t>
            </a:r>
            <a:r>
              <a:rPr lang="zh-CN" altLang="en-US" sz="2800" dirty="0">
                <a:latin typeface="微软雅黑" panose="020B0503020204020204" pitchFamily="34" charset="-122"/>
                <a:ea typeface="微软雅黑" panose="020B0503020204020204" pitchFamily="34" charset="-122"/>
              </a:rPr>
              <a:t>同级机关或不相隶属机关之间的来往公文，主要用于互相商洽工作，询问和答复问题。如</a:t>
            </a:r>
            <a:r>
              <a:rPr lang="zh-CN" altLang="en-US" sz="2800" b="1" dirty="0">
                <a:solidFill>
                  <a:srgbClr val="FF0000"/>
                </a:solidFill>
                <a:latin typeface="微软雅黑" panose="020B0503020204020204" pitchFamily="34" charset="-122"/>
                <a:ea typeface="微软雅黑" panose="020B0503020204020204" pitchFamily="34" charset="-122"/>
              </a:rPr>
              <a:t>函、意见、通知</a:t>
            </a:r>
            <a:r>
              <a:rPr lang="zh-CN" altLang="en-US" sz="2800" dirty="0">
                <a:latin typeface="微软雅黑" panose="020B0503020204020204" pitchFamily="34" charset="-122"/>
                <a:ea typeface="微软雅黑" panose="020B0503020204020204" pitchFamily="34" charset="-122"/>
              </a:rPr>
              <a:t>等。</a:t>
            </a:r>
          </a:p>
          <a:p>
            <a:pPr indent="720000">
              <a:lnSpc>
                <a:spcPct val="120000"/>
              </a:lnSpc>
            </a:pPr>
            <a:r>
              <a:rPr lang="zh-CN" altLang="en-US" sz="2800" dirty="0">
                <a:solidFill>
                  <a:srgbClr val="0000FF"/>
                </a:solidFill>
                <a:latin typeface="微软雅黑" panose="020B0503020204020204" pitchFamily="34" charset="-122"/>
                <a:ea typeface="微软雅黑" panose="020B0503020204020204" pitchFamily="34" charset="-122"/>
              </a:rPr>
              <a:t>下行文。</a:t>
            </a:r>
            <a:r>
              <a:rPr lang="zh-CN" altLang="en-US" sz="2800" dirty="0">
                <a:latin typeface="微软雅黑" panose="020B0503020204020204" pitchFamily="34" charset="-122"/>
                <a:ea typeface="微软雅黑" panose="020B0503020204020204" pitchFamily="34" charset="-122"/>
              </a:rPr>
              <a:t>上级领导机关对所属的下级机关发送的公文，用于指导工作，布置任务，发布规章等。如</a:t>
            </a:r>
            <a:r>
              <a:rPr lang="zh-CN" altLang="en-US" sz="2800" b="1" dirty="0">
                <a:solidFill>
                  <a:srgbClr val="FF0000"/>
                </a:solidFill>
                <a:latin typeface="微软雅黑" panose="020B0503020204020204" pitchFamily="34" charset="-122"/>
                <a:ea typeface="微软雅黑" panose="020B0503020204020204" pitchFamily="34" charset="-122"/>
              </a:rPr>
              <a:t>命令（令）、决议、决定、公报、通知、通报、通告、批复、意见</a:t>
            </a:r>
            <a:r>
              <a:rPr lang="zh-CN" altLang="en-US" sz="2800" dirty="0">
                <a:latin typeface="微软雅黑" panose="020B0503020204020204" pitchFamily="34" charset="-122"/>
                <a:ea typeface="微软雅黑" panose="020B0503020204020204" pitchFamily="34" charset="-122"/>
              </a:rPr>
              <a:t>等。</a:t>
            </a:r>
          </a:p>
        </p:txBody>
      </p:sp>
    </p:spTree>
    <p:extLst>
      <p:ext uri="{BB962C8B-B14F-4D97-AF65-F5344CB8AC3E}">
        <p14:creationId xmlns:p14="http://schemas.microsoft.com/office/powerpoint/2010/main" val="847999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DD4B0D98-07C5-4708-A2EC-461AC0646130}"/>
              </a:ext>
            </a:extLst>
          </p:cNvPr>
          <p:cNvSpPr txBox="1">
            <a:spLocks noChangeArrowheads="1"/>
          </p:cNvSpPr>
          <p:nvPr/>
        </p:nvSpPr>
        <p:spPr>
          <a:xfrm>
            <a:off x="314417" y="1443131"/>
            <a:ext cx="11563165" cy="362601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720000">
              <a:lnSpc>
                <a:spcPct val="120000"/>
              </a:lnSpc>
              <a:buFont typeface="Wingdings" panose="05000000000000000000" pitchFamily="2" charset="2"/>
              <a:buNone/>
            </a:pPr>
            <a:r>
              <a:rPr lang="zh-CN" altLang="en-US" b="1" dirty="0">
                <a:latin typeface="微软雅黑" panose="020B0503020204020204" pitchFamily="34" charset="-122"/>
                <a:ea typeface="微软雅黑" panose="020B0503020204020204" pitchFamily="34" charset="-122"/>
              </a:rPr>
              <a:t>（二）按密级程度分类，公文可分为“秘密”、“机密”、“绝密”三级</a:t>
            </a:r>
          </a:p>
          <a:p>
            <a:pPr indent="720000">
              <a:lnSpc>
                <a:spcPct val="120000"/>
              </a:lnSpc>
              <a:buFont typeface="Wingdings" panose="05000000000000000000" pitchFamily="2" charset="2"/>
              <a:buNone/>
            </a:pPr>
            <a:r>
              <a:rPr lang="zh-CN" altLang="en-US" dirty="0">
                <a:solidFill>
                  <a:srgbClr val="0000FF"/>
                </a:solidFill>
                <a:latin typeface="微软雅黑" panose="020B0503020204020204" pitchFamily="34" charset="-122"/>
                <a:ea typeface="微软雅黑" panose="020B0503020204020204" pitchFamily="34" charset="-122"/>
              </a:rPr>
              <a:t>“秘密”</a:t>
            </a:r>
            <a:r>
              <a:rPr lang="zh-CN" altLang="en-US" dirty="0">
                <a:latin typeface="微软雅黑" panose="020B0503020204020204" pitchFamily="34" charset="-122"/>
                <a:ea typeface="微软雅黑" panose="020B0503020204020204" pitchFamily="34" charset="-122"/>
              </a:rPr>
              <a:t>是一般的国家秘密，泄漏会使国家的安全和利益遭受损害。</a:t>
            </a:r>
          </a:p>
          <a:p>
            <a:pPr indent="720000">
              <a:lnSpc>
                <a:spcPct val="120000"/>
              </a:lnSpc>
              <a:buFont typeface="Wingdings" panose="05000000000000000000" pitchFamily="2" charset="2"/>
              <a:buNone/>
            </a:pPr>
            <a:r>
              <a:rPr lang="zh-CN" altLang="en-US" dirty="0">
                <a:solidFill>
                  <a:srgbClr val="0000FF"/>
                </a:solidFill>
                <a:latin typeface="微软雅黑" panose="020B0503020204020204" pitchFamily="34" charset="-122"/>
                <a:ea typeface="微软雅黑" panose="020B0503020204020204" pitchFamily="34" charset="-122"/>
              </a:rPr>
              <a:t>“机密”</a:t>
            </a:r>
            <a:r>
              <a:rPr lang="zh-CN" altLang="en-US" dirty="0">
                <a:latin typeface="微软雅黑" panose="020B0503020204020204" pitchFamily="34" charset="-122"/>
                <a:ea typeface="微软雅黑" panose="020B0503020204020204" pitchFamily="34" charset="-122"/>
              </a:rPr>
              <a:t>是重要的国家秘密，泄漏会使国家的安全和利益遭受严重的损害。</a:t>
            </a:r>
          </a:p>
          <a:p>
            <a:pPr indent="720000">
              <a:lnSpc>
                <a:spcPct val="120000"/>
              </a:lnSpc>
              <a:buFont typeface="Wingdings" panose="05000000000000000000" pitchFamily="2" charset="2"/>
              <a:buNone/>
            </a:pPr>
            <a:r>
              <a:rPr lang="zh-CN" altLang="zh-CN" dirty="0">
                <a:solidFill>
                  <a:srgbClr val="0000FF"/>
                </a:solidFill>
                <a:latin typeface="微软雅黑" panose="020B0503020204020204" pitchFamily="34" charset="-122"/>
                <a:ea typeface="微软雅黑" panose="020B0503020204020204" pitchFamily="34" charset="-122"/>
              </a:rPr>
              <a:t>“</a:t>
            </a:r>
            <a:r>
              <a:rPr lang="zh-CN" altLang="en-US" dirty="0">
                <a:solidFill>
                  <a:srgbClr val="0000FF"/>
                </a:solidFill>
                <a:latin typeface="微软雅黑" panose="020B0503020204020204" pitchFamily="34" charset="-122"/>
                <a:ea typeface="微软雅黑" panose="020B0503020204020204" pitchFamily="34" charset="-122"/>
              </a:rPr>
              <a:t>绝密”</a:t>
            </a:r>
            <a:r>
              <a:rPr lang="zh-CN" altLang="en-US" dirty="0">
                <a:latin typeface="微软雅黑" panose="020B0503020204020204" pitchFamily="34" charset="-122"/>
                <a:ea typeface="微软雅黑" panose="020B0503020204020204" pitchFamily="34" charset="-122"/>
              </a:rPr>
              <a:t>是最要的国家秘密，泄漏会使国家的安全和利益遭受特别严重的损害。</a:t>
            </a:r>
          </a:p>
        </p:txBody>
      </p:sp>
    </p:spTree>
    <p:extLst>
      <p:ext uri="{BB962C8B-B14F-4D97-AF65-F5344CB8AC3E}">
        <p14:creationId xmlns:p14="http://schemas.microsoft.com/office/powerpoint/2010/main" val="734278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D8AAACCE-88A4-4A6C-B01E-31A4D28230DB}"/>
              </a:ext>
            </a:extLst>
          </p:cNvPr>
          <p:cNvSpPr txBox="1">
            <a:spLocks noChangeArrowheads="1"/>
          </p:cNvSpPr>
          <p:nvPr/>
        </p:nvSpPr>
        <p:spPr>
          <a:xfrm>
            <a:off x="297403" y="1066993"/>
            <a:ext cx="11172548" cy="472401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720000">
              <a:lnSpc>
                <a:spcPct val="120000"/>
              </a:lnSpc>
              <a:buFont typeface="Wingdings" panose="05000000000000000000" pitchFamily="2" charset="2"/>
              <a:buNone/>
            </a:pPr>
            <a:r>
              <a:rPr lang="zh-CN" altLang="en-US" b="1" dirty="0">
                <a:latin typeface="微软雅黑" panose="020B0503020204020204" pitchFamily="34" charset="-122"/>
                <a:ea typeface="微软雅黑" panose="020B0503020204020204" pitchFamily="34" charset="-122"/>
              </a:rPr>
              <a:t>（三）按紧急程度，公文可分为“平件”、“加急”和“特急”</a:t>
            </a:r>
          </a:p>
          <a:p>
            <a:pPr indent="720000">
              <a:lnSpc>
                <a:spcPct val="120000"/>
              </a:lnSpc>
              <a:buFont typeface="Wingdings" panose="05000000000000000000" pitchFamily="2" charset="2"/>
              <a:buNone/>
            </a:pPr>
            <a:r>
              <a:rPr lang="zh-CN" altLang="en-US" dirty="0">
                <a:solidFill>
                  <a:srgbClr val="0000FF"/>
                </a:solidFill>
                <a:latin typeface="微软雅黑" panose="020B0503020204020204" pitchFamily="34" charset="-122"/>
                <a:ea typeface="微软雅黑" panose="020B0503020204020204" pitchFamily="34" charset="-122"/>
              </a:rPr>
              <a:t>平件。</a:t>
            </a:r>
            <a:r>
              <a:rPr lang="zh-CN" altLang="en-US" dirty="0">
                <a:latin typeface="微软雅黑" panose="020B0503020204020204" pitchFamily="34" charset="-122"/>
                <a:ea typeface="微软雅黑" panose="020B0503020204020204" pitchFamily="34" charset="-122"/>
              </a:rPr>
              <a:t>指可以按正常速度和程序形成、运转、处理的公文。</a:t>
            </a:r>
          </a:p>
          <a:p>
            <a:pPr indent="720000">
              <a:lnSpc>
                <a:spcPct val="120000"/>
              </a:lnSpc>
              <a:buFont typeface="Wingdings" panose="05000000000000000000" pitchFamily="2" charset="2"/>
              <a:buNone/>
            </a:pPr>
            <a:r>
              <a:rPr lang="zh-CN" altLang="en-US" dirty="0">
                <a:solidFill>
                  <a:srgbClr val="0000FF"/>
                </a:solidFill>
                <a:latin typeface="微软雅黑" panose="020B0503020204020204" pitchFamily="34" charset="-122"/>
                <a:ea typeface="微软雅黑" panose="020B0503020204020204" pitchFamily="34" charset="-122"/>
              </a:rPr>
              <a:t>加急。</a:t>
            </a:r>
            <a:r>
              <a:rPr lang="zh-CN" altLang="en-US" dirty="0">
                <a:latin typeface="微软雅黑" panose="020B0503020204020204" pitchFamily="34" charset="-122"/>
                <a:ea typeface="微软雅黑" panose="020B0503020204020204" pitchFamily="34" charset="-122"/>
              </a:rPr>
              <a:t>指涉及重要工作，需要急速运转，或在规定的时间内须贯彻行或办理完毕的公文。</a:t>
            </a:r>
          </a:p>
          <a:p>
            <a:pPr indent="720000">
              <a:lnSpc>
                <a:spcPct val="120000"/>
              </a:lnSpc>
              <a:buFont typeface="Wingdings" panose="05000000000000000000" pitchFamily="2" charset="2"/>
              <a:buNone/>
            </a:pPr>
            <a:r>
              <a:rPr lang="zh-CN" altLang="en-US" dirty="0">
                <a:solidFill>
                  <a:srgbClr val="0000FF"/>
                </a:solidFill>
                <a:latin typeface="微软雅黑" panose="020B0503020204020204" pitchFamily="34" charset="-122"/>
                <a:ea typeface="微软雅黑" panose="020B0503020204020204" pitchFamily="34" charset="-122"/>
              </a:rPr>
              <a:t>特急。</a:t>
            </a:r>
            <a:r>
              <a:rPr lang="zh-CN" altLang="en-US" dirty="0">
                <a:latin typeface="微软雅黑" panose="020B0503020204020204" pitchFamily="34" charset="-122"/>
                <a:ea typeface="微软雅黑" panose="020B0503020204020204" pitchFamily="34" charset="-122"/>
              </a:rPr>
              <a:t>指事关重大，特别紧急，必须用最快的速度运转，在规定时间内贯彻执行或办理完毕的公文。</a:t>
            </a:r>
          </a:p>
          <a:p>
            <a:pPr indent="720000">
              <a:lnSpc>
                <a:spcPct val="120000"/>
              </a:lnSpc>
              <a:buFont typeface="Wingdings" panose="05000000000000000000" pitchFamily="2" charset="2"/>
              <a:buNone/>
            </a:pPr>
            <a:endParaRPr lang="zh-CN" altLang="en-US" dirty="0">
              <a:latin typeface="微软雅黑" panose="020B0503020204020204" pitchFamily="34" charset="-122"/>
              <a:ea typeface="微软雅黑" panose="020B0503020204020204" pitchFamily="34" charset="-122"/>
            </a:endParaRPr>
          </a:p>
          <a:p>
            <a:pPr indent="720000">
              <a:lnSpc>
                <a:spcPct val="120000"/>
              </a:lnSpc>
              <a:buFont typeface="Wingdings" panose="05000000000000000000" pitchFamily="2" charset="2"/>
              <a:buNone/>
            </a:pP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49845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6096000" y="2869331"/>
            <a:ext cx="3496372" cy="1015663"/>
          </a:xfrm>
          <a:prstGeom prst="rect">
            <a:avLst/>
          </a:prstGeom>
          <a:noFill/>
        </p:spPr>
        <p:txBody>
          <a:bodyPr wrap="square" rtlCol="0">
            <a:spAutoFit/>
          </a:bodyPr>
          <a:lstStyle/>
          <a:p>
            <a:r>
              <a:rPr lang="zh-CN" altLang="en-US" sz="6000" b="1" dirty="0">
                <a:solidFill>
                  <a:srgbClr val="1768AC"/>
                </a:solidFill>
                <a:latin typeface="微软雅黑" panose="020B0503020204020204" pitchFamily="34" charset="-122"/>
                <a:ea typeface="微软雅黑" panose="020B0503020204020204" pitchFamily="34" charset="-122"/>
              </a:rPr>
              <a:t>公文种类</a:t>
            </a:r>
          </a:p>
        </p:txBody>
      </p:sp>
      <p:sp>
        <p:nvSpPr>
          <p:cNvPr id="5" name="矩形 4"/>
          <p:cNvSpPr/>
          <p:nvPr/>
        </p:nvSpPr>
        <p:spPr>
          <a:xfrm>
            <a:off x="2828707" y="2269168"/>
            <a:ext cx="3000593" cy="2215991"/>
          </a:xfrm>
          <a:prstGeom prst="rect">
            <a:avLst/>
          </a:prstGeom>
        </p:spPr>
        <p:txBody>
          <a:bodyPr wrap="square">
            <a:spAutoFit/>
          </a:bodyPr>
          <a:lstStyle/>
          <a:p>
            <a:pPr algn="ctr"/>
            <a:r>
              <a:rPr lang="en-US" altLang="zh-CN" sz="13800" dirty="0">
                <a:solidFill>
                  <a:srgbClr val="1768AC"/>
                </a:solidFill>
                <a:latin typeface="微软雅黑" panose="020B0503020204020204" pitchFamily="34" charset="-122"/>
                <a:ea typeface="微软雅黑" panose="020B0503020204020204" pitchFamily="34" charset="-122"/>
              </a:rPr>
              <a:t>02</a:t>
            </a:r>
            <a:endParaRPr lang="zh-CN" altLang="en-US" sz="13800" dirty="0">
              <a:solidFill>
                <a:srgbClr val="1768AC"/>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18518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356071" y="669046"/>
            <a:ext cx="314570" cy="314570"/>
          </a:xfrm>
          <a:prstGeom prst="ellipse">
            <a:avLst/>
          </a:prstGeom>
          <a:solidFill>
            <a:srgbClr val="1768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965260" y="472388"/>
            <a:ext cx="6648651" cy="707886"/>
          </a:xfrm>
          <a:prstGeom prst="rect">
            <a:avLst/>
          </a:prstGeom>
          <a:noFill/>
        </p:spPr>
        <p:txBody>
          <a:bodyPr wrap="square" rtlCol="0">
            <a:spAutoFit/>
          </a:bodyPr>
          <a:lstStyle/>
          <a:p>
            <a:r>
              <a:rPr lang="zh-CN" altLang="en-US" sz="4000" b="1" dirty="0">
                <a:solidFill>
                  <a:srgbClr val="1768AC"/>
                </a:solidFill>
                <a:latin typeface="微软雅黑" panose="020B0503020204020204" pitchFamily="34" charset="-122"/>
                <a:ea typeface="微软雅黑" panose="020B0503020204020204" pitchFamily="34" charset="-122"/>
              </a:rPr>
              <a:t>公文种类概述及其功用</a:t>
            </a:r>
          </a:p>
        </p:txBody>
      </p:sp>
      <p:sp>
        <p:nvSpPr>
          <p:cNvPr id="14" name="文本框 13"/>
          <p:cNvSpPr txBox="1"/>
          <p:nvPr/>
        </p:nvSpPr>
        <p:spPr>
          <a:xfrm>
            <a:off x="4479870" y="2342500"/>
            <a:ext cx="6896279" cy="2604367"/>
          </a:xfrm>
          <a:prstGeom prst="rect">
            <a:avLst/>
          </a:prstGeom>
          <a:noFill/>
        </p:spPr>
        <p:txBody>
          <a:bodyPr wrap="square" rtlCol="0">
            <a:spAutoFit/>
          </a:bodyPr>
          <a:lstStyle/>
          <a:p>
            <a:pPr indent="720000">
              <a:lnSpc>
                <a:spcPct val="15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公文种类即根据</a:t>
            </a:r>
            <a:r>
              <a:rPr lang="zh-CN" altLang="en-US" sz="2800" b="1" dirty="0">
                <a:solidFill>
                  <a:srgbClr val="FF0000"/>
                </a:solidFill>
                <a:latin typeface="微软雅黑 Light" panose="020B0502040204020203" pitchFamily="34" charset="-122"/>
                <a:ea typeface="微软雅黑 Light" panose="020B0502040204020203" pitchFamily="34" charset="-122"/>
              </a:rPr>
              <a:t>公文功能属性</a:t>
            </a:r>
            <a:r>
              <a:rPr lang="zh-CN" altLang="en-US" sz="2800" b="1" dirty="0">
                <a:solidFill>
                  <a:srgbClr val="1768AC"/>
                </a:solidFill>
                <a:latin typeface="微软雅黑 Light" panose="020B0502040204020203" pitchFamily="34" charset="-122"/>
                <a:ea typeface="微软雅黑 Light" panose="020B0502040204020203" pitchFamily="34" charset="-122"/>
              </a:rPr>
              <a:t>进行的分类，简称文种。</a:t>
            </a:r>
          </a:p>
          <a:p>
            <a:pPr indent="720000">
              <a:lnSpc>
                <a:spcPct val="150000"/>
              </a:lnSpc>
            </a:pPr>
            <a:r>
              <a:rPr lang="zh-CN" altLang="en-US" sz="2800" b="1" dirty="0">
                <a:solidFill>
                  <a:srgbClr val="1768AC"/>
                </a:solidFill>
                <a:latin typeface="微软雅黑 Light" panose="020B0502040204020203" pitchFamily="34" charset="-122"/>
                <a:ea typeface="微软雅黑 Light" panose="020B0502040204020203" pitchFamily="34" charset="-122"/>
              </a:rPr>
              <a:t>文种的作用：概括表明公文性质、特点、目的；反映行文方向</a:t>
            </a:r>
            <a:r>
              <a:rPr lang="en-US" altLang="zh-CN" sz="2800" b="1" dirty="0">
                <a:solidFill>
                  <a:srgbClr val="1768AC"/>
                </a:solidFill>
                <a:latin typeface="微软雅黑 Light" panose="020B0502040204020203" pitchFamily="34" charset="-122"/>
                <a:ea typeface="微软雅黑 Light" panose="020B0502040204020203" pitchFamily="34" charset="-122"/>
              </a:rPr>
              <a:t>(</a:t>
            </a:r>
            <a:r>
              <a:rPr lang="zh-CN" altLang="en-US" sz="2800" b="1" dirty="0">
                <a:solidFill>
                  <a:srgbClr val="1768AC"/>
                </a:solidFill>
                <a:latin typeface="微软雅黑 Light" panose="020B0502040204020203" pitchFamily="34" charset="-122"/>
                <a:ea typeface="微软雅黑 Light" panose="020B0502040204020203" pitchFamily="34" charset="-122"/>
              </a:rPr>
              <a:t>上、平、下</a:t>
            </a:r>
            <a:r>
              <a:rPr lang="en-US" altLang="zh-CN" sz="2800" b="1" dirty="0">
                <a:solidFill>
                  <a:srgbClr val="1768AC"/>
                </a:solidFill>
                <a:latin typeface="微软雅黑 Light" panose="020B0502040204020203" pitchFamily="34" charset="-122"/>
                <a:ea typeface="微软雅黑 Light" panose="020B0502040204020203" pitchFamily="34" charset="-122"/>
              </a:rPr>
              <a:t>) </a:t>
            </a:r>
            <a:r>
              <a:rPr lang="zh-CN" altLang="en-US" sz="2800" b="1" dirty="0">
                <a:solidFill>
                  <a:srgbClr val="1768AC"/>
                </a:solidFill>
                <a:latin typeface="微软雅黑 Light" panose="020B0502040204020203" pitchFamily="34" charset="-122"/>
                <a:ea typeface="微软雅黑 Light" panose="020B0502040204020203" pitchFamily="34" charset="-122"/>
              </a:rPr>
              <a:t>。</a:t>
            </a:r>
          </a:p>
        </p:txBody>
      </p:sp>
      <p:grpSp>
        <p:nvGrpSpPr>
          <p:cNvPr id="20" name="组合 19"/>
          <p:cNvGrpSpPr/>
          <p:nvPr/>
        </p:nvGrpSpPr>
        <p:grpSpPr>
          <a:xfrm>
            <a:off x="965260" y="2043762"/>
            <a:ext cx="3213613" cy="3018713"/>
            <a:chOff x="3249281" y="1495055"/>
            <a:chExt cx="3213613" cy="3018713"/>
          </a:xfrm>
        </p:grpSpPr>
        <p:sp>
          <p:nvSpPr>
            <p:cNvPr id="21" name="Freeform 104"/>
            <p:cNvSpPr>
              <a:spLocks/>
            </p:cNvSpPr>
            <p:nvPr/>
          </p:nvSpPr>
          <p:spPr bwMode="auto">
            <a:xfrm>
              <a:off x="4932039" y="3528644"/>
              <a:ext cx="918175" cy="985124"/>
            </a:xfrm>
            <a:custGeom>
              <a:avLst/>
              <a:gdLst>
                <a:gd name="T0" fmla="*/ 0 w 876"/>
                <a:gd name="T1" fmla="*/ 29138806 h 952"/>
                <a:gd name="T2" fmla="*/ 0 w 876"/>
                <a:gd name="T3" fmla="*/ 477871696 h 952"/>
                <a:gd name="T4" fmla="*/ 851127092 w 876"/>
                <a:gd name="T5" fmla="*/ 924662129 h 952"/>
                <a:gd name="T6" fmla="*/ 691784020 w 876"/>
                <a:gd name="T7" fmla="*/ 0 h 952"/>
                <a:gd name="T8" fmla="*/ 367267589 w 876"/>
                <a:gd name="T9" fmla="*/ 0 h 952"/>
                <a:gd name="T10" fmla="*/ 410017760 w 876"/>
                <a:gd name="T11" fmla="*/ 244763215 h 952"/>
                <a:gd name="T12" fmla="*/ 0 w 876"/>
                <a:gd name="T13" fmla="*/ 29138806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6" h="952">
                  <a:moveTo>
                    <a:pt x="0" y="30"/>
                  </a:moveTo>
                  <a:lnTo>
                    <a:pt x="0" y="492"/>
                  </a:lnTo>
                  <a:lnTo>
                    <a:pt x="876" y="952"/>
                  </a:lnTo>
                  <a:lnTo>
                    <a:pt x="712" y="0"/>
                  </a:lnTo>
                  <a:lnTo>
                    <a:pt x="378" y="0"/>
                  </a:lnTo>
                  <a:lnTo>
                    <a:pt x="422" y="252"/>
                  </a:lnTo>
                  <a:lnTo>
                    <a:pt x="0" y="30"/>
                  </a:lnTo>
                  <a:close/>
                </a:path>
              </a:pathLst>
            </a:custGeom>
            <a:solidFill>
              <a:srgbClr val="008EC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2" name="Freeform 106"/>
            <p:cNvSpPr>
              <a:spLocks/>
            </p:cNvSpPr>
            <p:nvPr/>
          </p:nvSpPr>
          <p:spPr bwMode="auto">
            <a:xfrm>
              <a:off x="3861962" y="3528644"/>
              <a:ext cx="921550" cy="985124"/>
            </a:xfrm>
            <a:custGeom>
              <a:avLst/>
              <a:gdLst>
                <a:gd name="T0" fmla="*/ 854256123 w 878"/>
                <a:gd name="T1" fmla="*/ 29138806 h 952"/>
                <a:gd name="T2" fmla="*/ 443668360 w 878"/>
                <a:gd name="T3" fmla="*/ 244763215 h 952"/>
                <a:gd name="T4" fmla="*/ 484532161 w 878"/>
                <a:gd name="T5" fmla="*/ 0 h 952"/>
                <a:gd name="T6" fmla="*/ 159564590 w 878"/>
                <a:gd name="T7" fmla="*/ 0 h 952"/>
                <a:gd name="T8" fmla="*/ 0 w 878"/>
                <a:gd name="T9" fmla="*/ 924662129 h 952"/>
                <a:gd name="T10" fmla="*/ 854256123 w 878"/>
                <a:gd name="T11" fmla="*/ 477871696 h 952"/>
                <a:gd name="T12" fmla="*/ 854256123 w 878"/>
                <a:gd name="T13" fmla="*/ 29138806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8" h="952">
                  <a:moveTo>
                    <a:pt x="878" y="30"/>
                  </a:moveTo>
                  <a:lnTo>
                    <a:pt x="456" y="252"/>
                  </a:lnTo>
                  <a:lnTo>
                    <a:pt x="498" y="0"/>
                  </a:lnTo>
                  <a:lnTo>
                    <a:pt x="164" y="0"/>
                  </a:lnTo>
                  <a:lnTo>
                    <a:pt x="0" y="952"/>
                  </a:lnTo>
                  <a:lnTo>
                    <a:pt x="878" y="492"/>
                  </a:lnTo>
                  <a:lnTo>
                    <a:pt x="878" y="30"/>
                  </a:lnTo>
                  <a:close/>
                </a:path>
              </a:pathLst>
            </a:custGeom>
            <a:solidFill>
              <a:srgbClr val="20B0DC"/>
            </a:solidFill>
            <a:ln>
              <a:noFill/>
            </a:ln>
            <a:extLst>
              <a:ext uri="{91240B29-F687-4F45-9708-019B960494DF}">
                <a14:hiddenLine xmlns:a14="http://schemas.microsoft.com/office/drawing/2010/main" w="9525">
                  <a:solidFill>
                    <a:srgbClr val="000000"/>
                  </a:solidFill>
                  <a:round/>
                  <a:headEnd/>
                  <a:tailEnd/>
                </a14:hiddenLine>
              </a:ext>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3" name="Freeform 108"/>
            <p:cNvSpPr>
              <a:spLocks/>
            </p:cNvSpPr>
            <p:nvPr/>
          </p:nvSpPr>
          <p:spPr bwMode="auto">
            <a:xfrm>
              <a:off x="4856088" y="1495055"/>
              <a:ext cx="1606806" cy="1866900"/>
            </a:xfrm>
            <a:custGeom>
              <a:avLst/>
              <a:gdLst>
                <a:gd name="T0" fmla="*/ 460241095 w 1534"/>
                <a:gd name="T1" fmla="*/ 934440516 h 1804"/>
                <a:gd name="T2" fmla="*/ 0 w 1534"/>
                <a:gd name="T3" fmla="*/ 0 h 1804"/>
                <a:gd name="T4" fmla="*/ 0 w 1534"/>
                <a:gd name="T5" fmla="*/ 679947018 h 1804"/>
                <a:gd name="T6" fmla="*/ 238859290 w 1534"/>
                <a:gd name="T7" fmla="*/ 1165622896 h 1804"/>
                <a:gd name="T8" fmla="*/ 774835825 w 1534"/>
                <a:gd name="T9" fmla="*/ 1243330563 h 1804"/>
                <a:gd name="T10" fmla="*/ 388389322 w 1534"/>
                <a:gd name="T11" fmla="*/ 1622157906 h 1804"/>
                <a:gd name="T12" fmla="*/ 409750474 w 1534"/>
                <a:gd name="T13" fmla="*/ 1752319530 h 1804"/>
                <a:gd name="T14" fmla="*/ 802023462 w 1534"/>
                <a:gd name="T15" fmla="*/ 1752319530 h 1804"/>
                <a:gd name="T16" fmla="*/ 1489471863 w 1534"/>
                <a:gd name="T17" fmla="*/ 1084029057 h 1804"/>
                <a:gd name="T18" fmla="*/ 460241095 w 1534"/>
                <a:gd name="T19" fmla="*/ 934440516 h 1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4" h="1804">
                  <a:moveTo>
                    <a:pt x="474" y="962"/>
                  </a:moveTo>
                  <a:lnTo>
                    <a:pt x="0" y="0"/>
                  </a:lnTo>
                  <a:lnTo>
                    <a:pt x="0" y="700"/>
                  </a:lnTo>
                  <a:lnTo>
                    <a:pt x="246" y="1200"/>
                  </a:lnTo>
                  <a:lnTo>
                    <a:pt x="798" y="1280"/>
                  </a:lnTo>
                  <a:lnTo>
                    <a:pt x="400" y="1670"/>
                  </a:lnTo>
                  <a:lnTo>
                    <a:pt x="422" y="1804"/>
                  </a:lnTo>
                  <a:lnTo>
                    <a:pt x="826" y="1804"/>
                  </a:lnTo>
                  <a:lnTo>
                    <a:pt x="1534" y="1116"/>
                  </a:lnTo>
                  <a:lnTo>
                    <a:pt x="474" y="962"/>
                  </a:lnTo>
                  <a:close/>
                </a:path>
              </a:pathLst>
            </a:custGeom>
            <a:solidFill>
              <a:srgbClr val="00B0F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4" name="Freeform 109"/>
            <p:cNvSpPr>
              <a:spLocks/>
            </p:cNvSpPr>
            <p:nvPr/>
          </p:nvSpPr>
          <p:spPr bwMode="auto">
            <a:xfrm>
              <a:off x="3249281" y="1495055"/>
              <a:ext cx="1606806" cy="1866900"/>
            </a:xfrm>
            <a:custGeom>
              <a:avLst/>
              <a:gdLst>
                <a:gd name="T0" fmla="*/ 1029230767 w 1534"/>
                <a:gd name="T1" fmla="*/ 934440516 h 1804"/>
                <a:gd name="T2" fmla="*/ 0 w 1534"/>
                <a:gd name="T3" fmla="*/ 1084029057 h 1804"/>
                <a:gd name="T4" fmla="*/ 687448400 w 1534"/>
                <a:gd name="T5" fmla="*/ 1752319530 h 1804"/>
                <a:gd name="T6" fmla="*/ 1079721389 w 1534"/>
                <a:gd name="T7" fmla="*/ 1752319530 h 1804"/>
                <a:gd name="T8" fmla="*/ 1103024374 w 1534"/>
                <a:gd name="T9" fmla="*/ 1622157906 h 1804"/>
                <a:gd name="T10" fmla="*/ 714636037 w 1534"/>
                <a:gd name="T11" fmla="*/ 1243330563 h 1804"/>
                <a:gd name="T12" fmla="*/ 1250612572 w 1534"/>
                <a:gd name="T13" fmla="*/ 1165622896 h 1804"/>
                <a:gd name="T14" fmla="*/ 1489471863 w 1534"/>
                <a:gd name="T15" fmla="*/ 679947018 h 1804"/>
                <a:gd name="T16" fmla="*/ 1489471863 w 1534"/>
                <a:gd name="T17" fmla="*/ 0 h 1804"/>
                <a:gd name="T18" fmla="*/ 1029230767 w 1534"/>
                <a:gd name="T19" fmla="*/ 934440516 h 1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4" h="1804">
                  <a:moveTo>
                    <a:pt x="1060" y="962"/>
                  </a:moveTo>
                  <a:lnTo>
                    <a:pt x="0" y="1116"/>
                  </a:lnTo>
                  <a:lnTo>
                    <a:pt x="708" y="1804"/>
                  </a:lnTo>
                  <a:lnTo>
                    <a:pt x="1112" y="1804"/>
                  </a:lnTo>
                  <a:lnTo>
                    <a:pt x="1136" y="1670"/>
                  </a:lnTo>
                  <a:lnTo>
                    <a:pt x="736" y="1280"/>
                  </a:lnTo>
                  <a:lnTo>
                    <a:pt x="1288" y="1200"/>
                  </a:lnTo>
                  <a:lnTo>
                    <a:pt x="1534" y="700"/>
                  </a:lnTo>
                  <a:lnTo>
                    <a:pt x="1534" y="0"/>
                  </a:lnTo>
                  <a:lnTo>
                    <a:pt x="1060" y="962"/>
                  </a:lnTo>
                  <a:close/>
                </a:path>
              </a:pathLst>
            </a:cu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5" name="Freeform 121"/>
            <p:cNvSpPr>
              <a:spLocks/>
            </p:cNvSpPr>
            <p:nvPr/>
          </p:nvSpPr>
          <p:spPr bwMode="auto">
            <a:xfrm>
              <a:off x="4616415" y="2941904"/>
              <a:ext cx="202539" cy="198359"/>
            </a:xfrm>
            <a:custGeom>
              <a:avLst/>
              <a:gdLst>
                <a:gd name="T0" fmla="*/ 187748664 w 192"/>
                <a:gd name="T1" fmla="*/ 93092784 h 192"/>
                <a:gd name="T2" fmla="*/ 187748664 w 192"/>
                <a:gd name="T3" fmla="*/ 93092784 h 192"/>
                <a:gd name="T4" fmla="*/ 185793063 w 192"/>
                <a:gd name="T5" fmla="*/ 112486868 h 192"/>
                <a:gd name="T6" fmla="*/ 179926258 w 192"/>
                <a:gd name="T7" fmla="*/ 129941642 h 192"/>
                <a:gd name="T8" fmla="*/ 170147258 w 192"/>
                <a:gd name="T9" fmla="*/ 145457106 h 192"/>
                <a:gd name="T10" fmla="*/ 160368258 w 192"/>
                <a:gd name="T11" fmla="*/ 159032277 h 192"/>
                <a:gd name="T12" fmla="*/ 146679047 w 192"/>
                <a:gd name="T13" fmla="*/ 170669121 h 192"/>
                <a:gd name="T14" fmla="*/ 129077641 w 192"/>
                <a:gd name="T15" fmla="*/ 178427345 h 192"/>
                <a:gd name="T16" fmla="*/ 113431836 w 192"/>
                <a:gd name="T17" fmla="*/ 184245275 h 192"/>
                <a:gd name="T18" fmla="*/ 93874828 w 192"/>
                <a:gd name="T19" fmla="*/ 186184585 h 192"/>
                <a:gd name="T20" fmla="*/ 93874828 w 192"/>
                <a:gd name="T21" fmla="*/ 186184585 h 192"/>
                <a:gd name="T22" fmla="*/ 74316828 w 192"/>
                <a:gd name="T23" fmla="*/ 184245275 h 192"/>
                <a:gd name="T24" fmla="*/ 56715422 w 192"/>
                <a:gd name="T25" fmla="*/ 178427345 h 192"/>
                <a:gd name="T26" fmla="*/ 41069617 w 192"/>
                <a:gd name="T27" fmla="*/ 170669121 h 192"/>
                <a:gd name="T28" fmla="*/ 27380406 w 192"/>
                <a:gd name="T29" fmla="*/ 159032277 h 192"/>
                <a:gd name="T30" fmla="*/ 15645805 w 192"/>
                <a:gd name="T31" fmla="*/ 145457106 h 192"/>
                <a:gd name="T32" fmla="*/ 7822406 w 192"/>
                <a:gd name="T33" fmla="*/ 129941642 h 192"/>
                <a:gd name="T34" fmla="*/ 1955602 w 192"/>
                <a:gd name="T35" fmla="*/ 112486868 h 192"/>
                <a:gd name="T36" fmla="*/ 0 w 192"/>
                <a:gd name="T37" fmla="*/ 93092784 h 192"/>
                <a:gd name="T38" fmla="*/ 0 w 192"/>
                <a:gd name="T39" fmla="*/ 93092784 h 192"/>
                <a:gd name="T40" fmla="*/ 1955602 w 192"/>
                <a:gd name="T41" fmla="*/ 73697716 h 192"/>
                <a:gd name="T42" fmla="*/ 7822406 w 192"/>
                <a:gd name="T43" fmla="*/ 56242942 h 192"/>
                <a:gd name="T44" fmla="*/ 15645805 w 192"/>
                <a:gd name="T45" fmla="*/ 40727478 h 192"/>
                <a:gd name="T46" fmla="*/ 27380406 w 192"/>
                <a:gd name="T47" fmla="*/ 27152308 h 192"/>
                <a:gd name="T48" fmla="*/ 41069617 w 192"/>
                <a:gd name="T49" fmla="*/ 17454774 h 192"/>
                <a:gd name="T50" fmla="*/ 56715422 w 192"/>
                <a:gd name="T51" fmla="*/ 7757240 h 192"/>
                <a:gd name="T52" fmla="*/ 74316828 w 192"/>
                <a:gd name="T53" fmla="*/ 1939310 h 192"/>
                <a:gd name="T54" fmla="*/ 93874828 w 192"/>
                <a:gd name="T55" fmla="*/ 0 h 192"/>
                <a:gd name="T56" fmla="*/ 93874828 w 192"/>
                <a:gd name="T57" fmla="*/ 0 h 192"/>
                <a:gd name="T58" fmla="*/ 113431836 w 192"/>
                <a:gd name="T59" fmla="*/ 1939310 h 192"/>
                <a:gd name="T60" fmla="*/ 129077641 w 192"/>
                <a:gd name="T61" fmla="*/ 7757240 h 192"/>
                <a:gd name="T62" fmla="*/ 146679047 w 192"/>
                <a:gd name="T63" fmla="*/ 17454774 h 192"/>
                <a:gd name="T64" fmla="*/ 160368258 w 192"/>
                <a:gd name="T65" fmla="*/ 27152308 h 192"/>
                <a:gd name="T66" fmla="*/ 170147258 w 192"/>
                <a:gd name="T67" fmla="*/ 40727478 h 192"/>
                <a:gd name="T68" fmla="*/ 179926258 w 192"/>
                <a:gd name="T69" fmla="*/ 56242942 h 192"/>
                <a:gd name="T70" fmla="*/ 185793063 w 192"/>
                <a:gd name="T71" fmla="*/ 73697716 h 192"/>
                <a:gd name="T72" fmla="*/ 187748664 w 192"/>
                <a:gd name="T73" fmla="*/ 93092784 h 192"/>
                <a:gd name="T74" fmla="*/ 187748664 w 192"/>
                <a:gd name="T75" fmla="*/ 93092784 h 19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2" h="192">
                  <a:moveTo>
                    <a:pt x="192" y="96"/>
                  </a:moveTo>
                  <a:lnTo>
                    <a:pt x="192" y="96"/>
                  </a:lnTo>
                  <a:lnTo>
                    <a:pt x="190" y="116"/>
                  </a:lnTo>
                  <a:lnTo>
                    <a:pt x="184" y="134"/>
                  </a:lnTo>
                  <a:lnTo>
                    <a:pt x="174" y="150"/>
                  </a:lnTo>
                  <a:lnTo>
                    <a:pt x="164" y="164"/>
                  </a:lnTo>
                  <a:lnTo>
                    <a:pt x="150" y="176"/>
                  </a:lnTo>
                  <a:lnTo>
                    <a:pt x="132" y="184"/>
                  </a:lnTo>
                  <a:lnTo>
                    <a:pt x="116" y="190"/>
                  </a:lnTo>
                  <a:lnTo>
                    <a:pt x="96" y="192"/>
                  </a:lnTo>
                  <a:lnTo>
                    <a:pt x="76" y="190"/>
                  </a:lnTo>
                  <a:lnTo>
                    <a:pt x="58" y="184"/>
                  </a:lnTo>
                  <a:lnTo>
                    <a:pt x="42" y="176"/>
                  </a:lnTo>
                  <a:lnTo>
                    <a:pt x="28" y="164"/>
                  </a:lnTo>
                  <a:lnTo>
                    <a:pt x="16" y="150"/>
                  </a:lnTo>
                  <a:lnTo>
                    <a:pt x="8" y="134"/>
                  </a:lnTo>
                  <a:lnTo>
                    <a:pt x="2" y="116"/>
                  </a:lnTo>
                  <a:lnTo>
                    <a:pt x="0" y="96"/>
                  </a:lnTo>
                  <a:lnTo>
                    <a:pt x="2" y="76"/>
                  </a:lnTo>
                  <a:lnTo>
                    <a:pt x="8" y="58"/>
                  </a:lnTo>
                  <a:lnTo>
                    <a:pt x="16" y="42"/>
                  </a:lnTo>
                  <a:lnTo>
                    <a:pt x="28" y="28"/>
                  </a:lnTo>
                  <a:lnTo>
                    <a:pt x="42" y="18"/>
                  </a:lnTo>
                  <a:lnTo>
                    <a:pt x="58" y="8"/>
                  </a:lnTo>
                  <a:lnTo>
                    <a:pt x="76" y="2"/>
                  </a:lnTo>
                  <a:lnTo>
                    <a:pt x="96" y="0"/>
                  </a:lnTo>
                  <a:lnTo>
                    <a:pt x="116" y="2"/>
                  </a:lnTo>
                  <a:lnTo>
                    <a:pt x="132" y="8"/>
                  </a:lnTo>
                  <a:lnTo>
                    <a:pt x="150" y="18"/>
                  </a:lnTo>
                  <a:lnTo>
                    <a:pt x="164" y="28"/>
                  </a:lnTo>
                  <a:lnTo>
                    <a:pt x="174" y="42"/>
                  </a:lnTo>
                  <a:lnTo>
                    <a:pt x="184" y="58"/>
                  </a:lnTo>
                  <a:lnTo>
                    <a:pt x="190" y="76"/>
                  </a:lnTo>
                  <a:lnTo>
                    <a:pt x="192" y="96"/>
                  </a:lnTo>
                  <a:close/>
                </a:path>
              </a:pathLst>
            </a:custGeom>
            <a:solidFill>
              <a:srgbClr val="0070C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6" name="Freeform 122"/>
            <p:cNvSpPr>
              <a:spLocks/>
            </p:cNvSpPr>
            <p:nvPr/>
          </p:nvSpPr>
          <p:spPr bwMode="auto">
            <a:xfrm>
              <a:off x="4857777" y="2891896"/>
              <a:ext cx="251485" cy="248365"/>
            </a:xfrm>
            <a:custGeom>
              <a:avLst/>
              <a:gdLst>
                <a:gd name="T0" fmla="*/ 233121011 w 240"/>
                <a:gd name="T1" fmla="*/ 116560999 h 240"/>
                <a:gd name="T2" fmla="*/ 233121011 w 240"/>
                <a:gd name="T3" fmla="*/ 116560999 h 240"/>
                <a:gd name="T4" fmla="*/ 231178451 w 240"/>
                <a:gd name="T5" fmla="*/ 128217394 h 240"/>
                <a:gd name="T6" fmla="*/ 231178451 w 240"/>
                <a:gd name="T7" fmla="*/ 139872804 h 240"/>
                <a:gd name="T8" fmla="*/ 223407225 w 240"/>
                <a:gd name="T9" fmla="*/ 161243027 h 240"/>
                <a:gd name="T10" fmla="*/ 211751865 w 240"/>
                <a:gd name="T11" fmla="*/ 180669696 h 240"/>
                <a:gd name="T12" fmla="*/ 198152958 w 240"/>
                <a:gd name="T13" fmla="*/ 198153796 h 240"/>
                <a:gd name="T14" fmla="*/ 180668932 w 240"/>
                <a:gd name="T15" fmla="*/ 211752760 h 240"/>
                <a:gd name="T16" fmla="*/ 161242345 w 240"/>
                <a:gd name="T17" fmla="*/ 223408170 h 240"/>
                <a:gd name="T18" fmla="*/ 139872213 w 240"/>
                <a:gd name="T19" fmla="*/ 229236860 h 240"/>
                <a:gd name="T20" fmla="*/ 128216852 w 240"/>
                <a:gd name="T21" fmla="*/ 231179429 h 240"/>
                <a:gd name="T22" fmla="*/ 116560506 w 240"/>
                <a:gd name="T23" fmla="*/ 233121997 h 240"/>
                <a:gd name="T24" fmla="*/ 116560506 w 240"/>
                <a:gd name="T25" fmla="*/ 233121997 h 240"/>
                <a:gd name="T26" fmla="*/ 104904160 w 240"/>
                <a:gd name="T27" fmla="*/ 231179429 h 240"/>
                <a:gd name="T28" fmla="*/ 93248799 w 240"/>
                <a:gd name="T29" fmla="*/ 229236860 h 240"/>
                <a:gd name="T30" fmla="*/ 69936106 w 240"/>
                <a:gd name="T31" fmla="*/ 223408170 h 240"/>
                <a:gd name="T32" fmla="*/ 50509520 w 240"/>
                <a:gd name="T33" fmla="*/ 211752760 h 240"/>
                <a:gd name="T34" fmla="*/ 33025493 w 240"/>
                <a:gd name="T35" fmla="*/ 198153796 h 240"/>
                <a:gd name="T36" fmla="*/ 19426587 w 240"/>
                <a:gd name="T37" fmla="*/ 180669696 h 240"/>
                <a:gd name="T38" fmla="*/ 7770240 w 240"/>
                <a:gd name="T39" fmla="*/ 161243027 h 240"/>
                <a:gd name="T40" fmla="*/ 1942560 w 240"/>
                <a:gd name="T41" fmla="*/ 139872804 h 240"/>
                <a:gd name="T42" fmla="*/ 0 w 240"/>
                <a:gd name="T43" fmla="*/ 128217394 h 240"/>
                <a:gd name="T44" fmla="*/ 0 w 240"/>
                <a:gd name="T45" fmla="*/ 116560999 h 240"/>
                <a:gd name="T46" fmla="*/ 0 w 240"/>
                <a:gd name="T47" fmla="*/ 116560999 h 240"/>
                <a:gd name="T48" fmla="*/ 0 w 240"/>
                <a:gd name="T49" fmla="*/ 104904603 h 240"/>
                <a:gd name="T50" fmla="*/ 1942560 w 240"/>
                <a:gd name="T51" fmla="*/ 93249193 h 240"/>
                <a:gd name="T52" fmla="*/ 7770240 w 240"/>
                <a:gd name="T53" fmla="*/ 69936402 h 240"/>
                <a:gd name="T54" fmla="*/ 19426587 w 240"/>
                <a:gd name="T55" fmla="*/ 50509733 h 240"/>
                <a:gd name="T56" fmla="*/ 33025493 w 240"/>
                <a:gd name="T57" fmla="*/ 33025633 h 240"/>
                <a:gd name="T58" fmla="*/ 50509520 w 240"/>
                <a:gd name="T59" fmla="*/ 19426669 h 240"/>
                <a:gd name="T60" fmla="*/ 69936106 w 240"/>
                <a:gd name="T61" fmla="*/ 7770273 h 240"/>
                <a:gd name="T62" fmla="*/ 93248799 w 240"/>
                <a:gd name="T63" fmla="*/ 1942568 h 240"/>
                <a:gd name="T64" fmla="*/ 104904160 w 240"/>
                <a:gd name="T65" fmla="*/ 0 h 240"/>
                <a:gd name="T66" fmla="*/ 116560506 w 240"/>
                <a:gd name="T67" fmla="*/ 0 h 240"/>
                <a:gd name="T68" fmla="*/ 116560506 w 240"/>
                <a:gd name="T69" fmla="*/ 0 h 240"/>
                <a:gd name="T70" fmla="*/ 128216852 w 240"/>
                <a:gd name="T71" fmla="*/ 0 h 240"/>
                <a:gd name="T72" fmla="*/ 139872213 w 240"/>
                <a:gd name="T73" fmla="*/ 1942568 h 240"/>
                <a:gd name="T74" fmla="*/ 161242345 w 240"/>
                <a:gd name="T75" fmla="*/ 7770273 h 240"/>
                <a:gd name="T76" fmla="*/ 180668932 w 240"/>
                <a:gd name="T77" fmla="*/ 19426669 h 240"/>
                <a:gd name="T78" fmla="*/ 198152958 w 240"/>
                <a:gd name="T79" fmla="*/ 33025633 h 240"/>
                <a:gd name="T80" fmla="*/ 211751865 w 240"/>
                <a:gd name="T81" fmla="*/ 50509733 h 240"/>
                <a:gd name="T82" fmla="*/ 223407225 w 240"/>
                <a:gd name="T83" fmla="*/ 69936402 h 240"/>
                <a:gd name="T84" fmla="*/ 231178451 w 240"/>
                <a:gd name="T85" fmla="*/ 93249193 h 240"/>
                <a:gd name="T86" fmla="*/ 231178451 w 240"/>
                <a:gd name="T87" fmla="*/ 104904603 h 240"/>
                <a:gd name="T88" fmla="*/ 233121011 w 240"/>
                <a:gd name="T89" fmla="*/ 116560999 h 240"/>
                <a:gd name="T90" fmla="*/ 233121011 w 240"/>
                <a:gd name="T91" fmla="*/ 116560999 h 24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40" h="240">
                  <a:moveTo>
                    <a:pt x="240" y="120"/>
                  </a:moveTo>
                  <a:lnTo>
                    <a:pt x="240" y="120"/>
                  </a:lnTo>
                  <a:lnTo>
                    <a:pt x="238" y="132"/>
                  </a:lnTo>
                  <a:lnTo>
                    <a:pt x="238" y="144"/>
                  </a:lnTo>
                  <a:lnTo>
                    <a:pt x="230" y="166"/>
                  </a:lnTo>
                  <a:lnTo>
                    <a:pt x="218" y="186"/>
                  </a:lnTo>
                  <a:lnTo>
                    <a:pt x="204" y="204"/>
                  </a:lnTo>
                  <a:lnTo>
                    <a:pt x="186" y="218"/>
                  </a:lnTo>
                  <a:lnTo>
                    <a:pt x="166" y="230"/>
                  </a:lnTo>
                  <a:lnTo>
                    <a:pt x="144" y="236"/>
                  </a:lnTo>
                  <a:lnTo>
                    <a:pt x="132" y="238"/>
                  </a:lnTo>
                  <a:lnTo>
                    <a:pt x="120" y="240"/>
                  </a:lnTo>
                  <a:lnTo>
                    <a:pt x="108" y="238"/>
                  </a:lnTo>
                  <a:lnTo>
                    <a:pt x="96" y="236"/>
                  </a:lnTo>
                  <a:lnTo>
                    <a:pt x="72" y="230"/>
                  </a:lnTo>
                  <a:lnTo>
                    <a:pt x="52" y="218"/>
                  </a:lnTo>
                  <a:lnTo>
                    <a:pt x="34" y="204"/>
                  </a:lnTo>
                  <a:lnTo>
                    <a:pt x="20" y="186"/>
                  </a:lnTo>
                  <a:lnTo>
                    <a:pt x="8" y="166"/>
                  </a:lnTo>
                  <a:lnTo>
                    <a:pt x="2" y="144"/>
                  </a:lnTo>
                  <a:lnTo>
                    <a:pt x="0" y="132"/>
                  </a:lnTo>
                  <a:lnTo>
                    <a:pt x="0" y="120"/>
                  </a:lnTo>
                  <a:lnTo>
                    <a:pt x="0" y="108"/>
                  </a:lnTo>
                  <a:lnTo>
                    <a:pt x="2" y="96"/>
                  </a:lnTo>
                  <a:lnTo>
                    <a:pt x="8" y="72"/>
                  </a:lnTo>
                  <a:lnTo>
                    <a:pt x="20" y="52"/>
                  </a:lnTo>
                  <a:lnTo>
                    <a:pt x="34" y="34"/>
                  </a:lnTo>
                  <a:lnTo>
                    <a:pt x="52" y="20"/>
                  </a:lnTo>
                  <a:lnTo>
                    <a:pt x="72" y="8"/>
                  </a:lnTo>
                  <a:lnTo>
                    <a:pt x="96" y="2"/>
                  </a:lnTo>
                  <a:lnTo>
                    <a:pt x="108" y="0"/>
                  </a:lnTo>
                  <a:lnTo>
                    <a:pt x="120" y="0"/>
                  </a:lnTo>
                  <a:lnTo>
                    <a:pt x="132" y="0"/>
                  </a:lnTo>
                  <a:lnTo>
                    <a:pt x="144" y="2"/>
                  </a:lnTo>
                  <a:lnTo>
                    <a:pt x="166" y="8"/>
                  </a:lnTo>
                  <a:lnTo>
                    <a:pt x="186" y="20"/>
                  </a:lnTo>
                  <a:lnTo>
                    <a:pt x="204" y="34"/>
                  </a:lnTo>
                  <a:lnTo>
                    <a:pt x="218" y="52"/>
                  </a:lnTo>
                  <a:lnTo>
                    <a:pt x="230" y="72"/>
                  </a:lnTo>
                  <a:lnTo>
                    <a:pt x="238" y="96"/>
                  </a:lnTo>
                  <a:lnTo>
                    <a:pt x="238" y="108"/>
                  </a:lnTo>
                  <a:lnTo>
                    <a:pt x="240" y="120"/>
                  </a:lnTo>
                  <a:close/>
                </a:path>
              </a:pathLst>
            </a:custGeom>
            <a:solidFill>
              <a:srgbClr val="00B0F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7" name="Freeform 123"/>
            <p:cNvSpPr>
              <a:spLocks/>
            </p:cNvSpPr>
            <p:nvPr/>
          </p:nvSpPr>
          <p:spPr bwMode="auto">
            <a:xfrm>
              <a:off x="4616415" y="3181934"/>
              <a:ext cx="202539" cy="195025"/>
            </a:xfrm>
            <a:custGeom>
              <a:avLst/>
              <a:gdLst>
                <a:gd name="T0" fmla="*/ 187748664 w 192"/>
                <a:gd name="T1" fmla="*/ 90563894 h 190"/>
                <a:gd name="T2" fmla="*/ 187748664 w 192"/>
                <a:gd name="T3" fmla="*/ 90563894 h 190"/>
                <a:gd name="T4" fmla="*/ 185793063 w 192"/>
                <a:gd name="T5" fmla="*/ 109833722 h 190"/>
                <a:gd name="T6" fmla="*/ 179926258 w 192"/>
                <a:gd name="T7" fmla="*/ 127175786 h 190"/>
                <a:gd name="T8" fmla="*/ 170147258 w 192"/>
                <a:gd name="T9" fmla="*/ 142591063 h 190"/>
                <a:gd name="T10" fmla="*/ 160368258 w 192"/>
                <a:gd name="T11" fmla="*/ 156078574 h 190"/>
                <a:gd name="T12" fmla="*/ 146679047 w 192"/>
                <a:gd name="T13" fmla="*/ 167640276 h 190"/>
                <a:gd name="T14" fmla="*/ 129077641 w 192"/>
                <a:gd name="T15" fmla="*/ 175348403 h 190"/>
                <a:gd name="T16" fmla="*/ 113431836 w 192"/>
                <a:gd name="T17" fmla="*/ 181128765 h 190"/>
                <a:gd name="T18" fmla="*/ 93874828 w 192"/>
                <a:gd name="T19" fmla="*/ 183055552 h 190"/>
                <a:gd name="T20" fmla="*/ 93874828 w 192"/>
                <a:gd name="T21" fmla="*/ 183055552 h 190"/>
                <a:gd name="T22" fmla="*/ 74316828 w 192"/>
                <a:gd name="T23" fmla="*/ 181128765 h 190"/>
                <a:gd name="T24" fmla="*/ 56715422 w 192"/>
                <a:gd name="T25" fmla="*/ 175348403 h 190"/>
                <a:gd name="T26" fmla="*/ 41069617 w 192"/>
                <a:gd name="T27" fmla="*/ 167640276 h 190"/>
                <a:gd name="T28" fmla="*/ 27380406 w 192"/>
                <a:gd name="T29" fmla="*/ 156078574 h 190"/>
                <a:gd name="T30" fmla="*/ 15645805 w 192"/>
                <a:gd name="T31" fmla="*/ 142591063 h 190"/>
                <a:gd name="T32" fmla="*/ 7822406 w 192"/>
                <a:gd name="T33" fmla="*/ 127175786 h 190"/>
                <a:gd name="T34" fmla="*/ 1955602 w 192"/>
                <a:gd name="T35" fmla="*/ 109833722 h 190"/>
                <a:gd name="T36" fmla="*/ 0 w 192"/>
                <a:gd name="T37" fmla="*/ 90563894 h 190"/>
                <a:gd name="T38" fmla="*/ 0 w 192"/>
                <a:gd name="T39" fmla="*/ 90563894 h 190"/>
                <a:gd name="T40" fmla="*/ 1955602 w 192"/>
                <a:gd name="T41" fmla="*/ 73221830 h 190"/>
                <a:gd name="T42" fmla="*/ 7822406 w 192"/>
                <a:gd name="T43" fmla="*/ 55879766 h 190"/>
                <a:gd name="T44" fmla="*/ 15645805 w 192"/>
                <a:gd name="T45" fmla="*/ 40464490 h 190"/>
                <a:gd name="T46" fmla="*/ 27380406 w 192"/>
                <a:gd name="T47" fmla="*/ 26976978 h 190"/>
                <a:gd name="T48" fmla="*/ 41069617 w 192"/>
                <a:gd name="T49" fmla="*/ 15415276 h 190"/>
                <a:gd name="T50" fmla="*/ 56715422 w 192"/>
                <a:gd name="T51" fmla="*/ 7707149 h 190"/>
                <a:gd name="T52" fmla="*/ 74316828 w 192"/>
                <a:gd name="T53" fmla="*/ 1926787 h 190"/>
                <a:gd name="T54" fmla="*/ 93874828 w 192"/>
                <a:gd name="T55" fmla="*/ 0 h 190"/>
                <a:gd name="T56" fmla="*/ 93874828 w 192"/>
                <a:gd name="T57" fmla="*/ 0 h 190"/>
                <a:gd name="T58" fmla="*/ 113431836 w 192"/>
                <a:gd name="T59" fmla="*/ 1926787 h 190"/>
                <a:gd name="T60" fmla="*/ 129077641 w 192"/>
                <a:gd name="T61" fmla="*/ 7707149 h 190"/>
                <a:gd name="T62" fmla="*/ 146679047 w 192"/>
                <a:gd name="T63" fmla="*/ 15415276 h 190"/>
                <a:gd name="T64" fmla="*/ 160368258 w 192"/>
                <a:gd name="T65" fmla="*/ 26976978 h 190"/>
                <a:gd name="T66" fmla="*/ 170147258 w 192"/>
                <a:gd name="T67" fmla="*/ 40464490 h 190"/>
                <a:gd name="T68" fmla="*/ 179926258 w 192"/>
                <a:gd name="T69" fmla="*/ 55879766 h 190"/>
                <a:gd name="T70" fmla="*/ 185793063 w 192"/>
                <a:gd name="T71" fmla="*/ 73221830 h 190"/>
                <a:gd name="T72" fmla="*/ 187748664 w 192"/>
                <a:gd name="T73" fmla="*/ 90563894 h 190"/>
                <a:gd name="T74" fmla="*/ 187748664 w 192"/>
                <a:gd name="T75" fmla="*/ 90563894 h 1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2" h="190">
                  <a:moveTo>
                    <a:pt x="192" y="94"/>
                  </a:moveTo>
                  <a:lnTo>
                    <a:pt x="192" y="94"/>
                  </a:lnTo>
                  <a:lnTo>
                    <a:pt x="190" y="114"/>
                  </a:lnTo>
                  <a:lnTo>
                    <a:pt x="184" y="132"/>
                  </a:lnTo>
                  <a:lnTo>
                    <a:pt x="174" y="148"/>
                  </a:lnTo>
                  <a:lnTo>
                    <a:pt x="164" y="162"/>
                  </a:lnTo>
                  <a:lnTo>
                    <a:pt x="150" y="174"/>
                  </a:lnTo>
                  <a:lnTo>
                    <a:pt x="132" y="182"/>
                  </a:lnTo>
                  <a:lnTo>
                    <a:pt x="116" y="188"/>
                  </a:lnTo>
                  <a:lnTo>
                    <a:pt x="96" y="190"/>
                  </a:lnTo>
                  <a:lnTo>
                    <a:pt x="76" y="188"/>
                  </a:lnTo>
                  <a:lnTo>
                    <a:pt x="58" y="182"/>
                  </a:lnTo>
                  <a:lnTo>
                    <a:pt x="42" y="174"/>
                  </a:lnTo>
                  <a:lnTo>
                    <a:pt x="28" y="162"/>
                  </a:lnTo>
                  <a:lnTo>
                    <a:pt x="16" y="148"/>
                  </a:lnTo>
                  <a:lnTo>
                    <a:pt x="8" y="132"/>
                  </a:lnTo>
                  <a:lnTo>
                    <a:pt x="2" y="114"/>
                  </a:lnTo>
                  <a:lnTo>
                    <a:pt x="0" y="94"/>
                  </a:lnTo>
                  <a:lnTo>
                    <a:pt x="2" y="76"/>
                  </a:lnTo>
                  <a:lnTo>
                    <a:pt x="8" y="58"/>
                  </a:lnTo>
                  <a:lnTo>
                    <a:pt x="16" y="42"/>
                  </a:lnTo>
                  <a:lnTo>
                    <a:pt x="28" y="28"/>
                  </a:lnTo>
                  <a:lnTo>
                    <a:pt x="42" y="16"/>
                  </a:lnTo>
                  <a:lnTo>
                    <a:pt x="58" y="8"/>
                  </a:lnTo>
                  <a:lnTo>
                    <a:pt x="76" y="2"/>
                  </a:lnTo>
                  <a:lnTo>
                    <a:pt x="96" y="0"/>
                  </a:lnTo>
                  <a:lnTo>
                    <a:pt x="116" y="2"/>
                  </a:lnTo>
                  <a:lnTo>
                    <a:pt x="132" y="8"/>
                  </a:lnTo>
                  <a:lnTo>
                    <a:pt x="150" y="16"/>
                  </a:lnTo>
                  <a:lnTo>
                    <a:pt x="164" y="28"/>
                  </a:lnTo>
                  <a:lnTo>
                    <a:pt x="174" y="42"/>
                  </a:lnTo>
                  <a:lnTo>
                    <a:pt x="184" y="58"/>
                  </a:lnTo>
                  <a:lnTo>
                    <a:pt x="190" y="76"/>
                  </a:lnTo>
                  <a:lnTo>
                    <a:pt x="192" y="94"/>
                  </a:lnTo>
                  <a:close/>
                </a:path>
              </a:pathLst>
            </a:custGeom>
            <a:solidFill>
              <a:srgbClr val="00B0F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sp>
          <p:nvSpPr>
            <p:cNvPr id="28" name="Freeform 124"/>
            <p:cNvSpPr>
              <a:spLocks/>
            </p:cNvSpPr>
            <p:nvPr/>
          </p:nvSpPr>
          <p:spPr bwMode="auto">
            <a:xfrm>
              <a:off x="4857777" y="3181934"/>
              <a:ext cx="199163" cy="195025"/>
            </a:xfrm>
            <a:custGeom>
              <a:avLst/>
              <a:gdLst>
                <a:gd name="T0" fmla="*/ 184619633 w 190"/>
                <a:gd name="T1" fmla="*/ 90563894 h 190"/>
                <a:gd name="T2" fmla="*/ 184619633 w 190"/>
                <a:gd name="T3" fmla="*/ 90563894 h 190"/>
                <a:gd name="T4" fmla="*/ 182676382 w 190"/>
                <a:gd name="T5" fmla="*/ 109833722 h 190"/>
                <a:gd name="T6" fmla="*/ 176846631 w 190"/>
                <a:gd name="T7" fmla="*/ 127175786 h 190"/>
                <a:gd name="T8" fmla="*/ 169072644 w 190"/>
                <a:gd name="T9" fmla="*/ 142591063 h 190"/>
                <a:gd name="T10" fmla="*/ 157412155 w 190"/>
                <a:gd name="T11" fmla="*/ 156078574 h 190"/>
                <a:gd name="T12" fmla="*/ 143809403 w 190"/>
                <a:gd name="T13" fmla="*/ 167640276 h 190"/>
                <a:gd name="T14" fmla="*/ 128262413 w 190"/>
                <a:gd name="T15" fmla="*/ 175348403 h 190"/>
                <a:gd name="T16" fmla="*/ 110772174 w 190"/>
                <a:gd name="T17" fmla="*/ 181128765 h 190"/>
                <a:gd name="T18" fmla="*/ 91337698 w 190"/>
                <a:gd name="T19" fmla="*/ 183055552 h 190"/>
                <a:gd name="T20" fmla="*/ 91337698 w 190"/>
                <a:gd name="T21" fmla="*/ 183055552 h 190"/>
                <a:gd name="T22" fmla="*/ 73847459 w 190"/>
                <a:gd name="T23" fmla="*/ 181128765 h 190"/>
                <a:gd name="T24" fmla="*/ 56357219 w 190"/>
                <a:gd name="T25" fmla="*/ 175348403 h 190"/>
                <a:gd name="T26" fmla="*/ 40810230 w 190"/>
                <a:gd name="T27" fmla="*/ 167640276 h 190"/>
                <a:gd name="T28" fmla="*/ 27207477 w 190"/>
                <a:gd name="T29" fmla="*/ 156078574 h 190"/>
                <a:gd name="T30" fmla="*/ 15546989 w 190"/>
                <a:gd name="T31" fmla="*/ 142591063 h 190"/>
                <a:gd name="T32" fmla="*/ 7773002 w 190"/>
                <a:gd name="T33" fmla="*/ 127175786 h 190"/>
                <a:gd name="T34" fmla="*/ 1943250 w 190"/>
                <a:gd name="T35" fmla="*/ 109833722 h 190"/>
                <a:gd name="T36" fmla="*/ 0 w 190"/>
                <a:gd name="T37" fmla="*/ 90563894 h 190"/>
                <a:gd name="T38" fmla="*/ 0 w 190"/>
                <a:gd name="T39" fmla="*/ 90563894 h 190"/>
                <a:gd name="T40" fmla="*/ 1943250 w 190"/>
                <a:gd name="T41" fmla="*/ 73221830 h 190"/>
                <a:gd name="T42" fmla="*/ 7773002 w 190"/>
                <a:gd name="T43" fmla="*/ 55879766 h 190"/>
                <a:gd name="T44" fmla="*/ 15546989 w 190"/>
                <a:gd name="T45" fmla="*/ 40464490 h 190"/>
                <a:gd name="T46" fmla="*/ 27207477 w 190"/>
                <a:gd name="T47" fmla="*/ 26976978 h 190"/>
                <a:gd name="T48" fmla="*/ 40810230 w 190"/>
                <a:gd name="T49" fmla="*/ 15415276 h 190"/>
                <a:gd name="T50" fmla="*/ 56357219 w 190"/>
                <a:gd name="T51" fmla="*/ 7707149 h 190"/>
                <a:gd name="T52" fmla="*/ 73847459 w 190"/>
                <a:gd name="T53" fmla="*/ 1926787 h 190"/>
                <a:gd name="T54" fmla="*/ 91337698 w 190"/>
                <a:gd name="T55" fmla="*/ 0 h 190"/>
                <a:gd name="T56" fmla="*/ 91337698 w 190"/>
                <a:gd name="T57" fmla="*/ 0 h 190"/>
                <a:gd name="T58" fmla="*/ 110772174 w 190"/>
                <a:gd name="T59" fmla="*/ 1926787 h 190"/>
                <a:gd name="T60" fmla="*/ 128262413 w 190"/>
                <a:gd name="T61" fmla="*/ 7707149 h 190"/>
                <a:gd name="T62" fmla="*/ 143809403 w 190"/>
                <a:gd name="T63" fmla="*/ 15415276 h 190"/>
                <a:gd name="T64" fmla="*/ 157412155 w 190"/>
                <a:gd name="T65" fmla="*/ 26976978 h 190"/>
                <a:gd name="T66" fmla="*/ 169072644 w 190"/>
                <a:gd name="T67" fmla="*/ 40464490 h 190"/>
                <a:gd name="T68" fmla="*/ 176846631 w 190"/>
                <a:gd name="T69" fmla="*/ 55879766 h 190"/>
                <a:gd name="T70" fmla="*/ 182676382 w 190"/>
                <a:gd name="T71" fmla="*/ 73221830 h 190"/>
                <a:gd name="T72" fmla="*/ 184619633 w 190"/>
                <a:gd name="T73" fmla="*/ 90563894 h 190"/>
                <a:gd name="T74" fmla="*/ 184619633 w 190"/>
                <a:gd name="T75" fmla="*/ 90563894 h 1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0" h="190">
                  <a:moveTo>
                    <a:pt x="190" y="94"/>
                  </a:moveTo>
                  <a:lnTo>
                    <a:pt x="190" y="94"/>
                  </a:lnTo>
                  <a:lnTo>
                    <a:pt x="188" y="114"/>
                  </a:lnTo>
                  <a:lnTo>
                    <a:pt x="182" y="132"/>
                  </a:lnTo>
                  <a:lnTo>
                    <a:pt x="174" y="148"/>
                  </a:lnTo>
                  <a:lnTo>
                    <a:pt x="162" y="162"/>
                  </a:lnTo>
                  <a:lnTo>
                    <a:pt x="148" y="174"/>
                  </a:lnTo>
                  <a:lnTo>
                    <a:pt x="132" y="182"/>
                  </a:lnTo>
                  <a:lnTo>
                    <a:pt x="114" y="188"/>
                  </a:lnTo>
                  <a:lnTo>
                    <a:pt x="94" y="190"/>
                  </a:lnTo>
                  <a:lnTo>
                    <a:pt x="76" y="188"/>
                  </a:lnTo>
                  <a:lnTo>
                    <a:pt x="58" y="182"/>
                  </a:lnTo>
                  <a:lnTo>
                    <a:pt x="42" y="174"/>
                  </a:lnTo>
                  <a:lnTo>
                    <a:pt x="28" y="162"/>
                  </a:lnTo>
                  <a:lnTo>
                    <a:pt x="16" y="148"/>
                  </a:lnTo>
                  <a:lnTo>
                    <a:pt x="8" y="132"/>
                  </a:lnTo>
                  <a:lnTo>
                    <a:pt x="2" y="114"/>
                  </a:lnTo>
                  <a:lnTo>
                    <a:pt x="0" y="94"/>
                  </a:lnTo>
                  <a:lnTo>
                    <a:pt x="2" y="76"/>
                  </a:lnTo>
                  <a:lnTo>
                    <a:pt x="8" y="58"/>
                  </a:lnTo>
                  <a:lnTo>
                    <a:pt x="16" y="42"/>
                  </a:lnTo>
                  <a:lnTo>
                    <a:pt x="28" y="28"/>
                  </a:lnTo>
                  <a:lnTo>
                    <a:pt x="42" y="16"/>
                  </a:lnTo>
                  <a:lnTo>
                    <a:pt x="58" y="8"/>
                  </a:lnTo>
                  <a:lnTo>
                    <a:pt x="76" y="2"/>
                  </a:lnTo>
                  <a:lnTo>
                    <a:pt x="94" y="0"/>
                  </a:lnTo>
                  <a:lnTo>
                    <a:pt x="114" y="2"/>
                  </a:lnTo>
                  <a:lnTo>
                    <a:pt x="132" y="8"/>
                  </a:lnTo>
                  <a:lnTo>
                    <a:pt x="148" y="16"/>
                  </a:lnTo>
                  <a:lnTo>
                    <a:pt x="162" y="28"/>
                  </a:lnTo>
                  <a:lnTo>
                    <a:pt x="174" y="42"/>
                  </a:lnTo>
                  <a:lnTo>
                    <a:pt x="182" y="58"/>
                  </a:lnTo>
                  <a:lnTo>
                    <a:pt x="188" y="76"/>
                  </a:lnTo>
                  <a:lnTo>
                    <a:pt x="190" y="94"/>
                  </a:lnTo>
                  <a:close/>
                </a:path>
              </a:pathLst>
            </a:custGeom>
            <a:solidFill>
              <a:srgbClr val="0070C0"/>
            </a:solidFill>
            <a:ln>
              <a:noFill/>
            </a:ln>
            <a:extLst/>
          </p:spPr>
          <p:txBody>
            <a:bodyPr lIns="96775" tIns="48388" rIns="96775" bIns="48388"/>
            <a:lstStyle/>
            <a:p>
              <a:pPr defTabSz="967753"/>
              <a:endParaRPr lang="zh-CN" altLang="en-US" sz="1900" kern="0" dirty="0">
                <a:solidFill>
                  <a:sysClr val="windowText" lastClr="000000"/>
                </a:solidFill>
                <a:ea typeface="微软雅黑" panose="020B0503020204020204" pitchFamily="34" charset="-122"/>
              </a:endParaRPr>
            </a:p>
          </p:txBody>
        </p:sp>
      </p:grpSp>
    </p:spTree>
    <p:extLst>
      <p:ext uri="{BB962C8B-B14F-4D97-AF65-F5344CB8AC3E}">
        <p14:creationId xmlns:p14="http://schemas.microsoft.com/office/powerpoint/2010/main" val="175465271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406</TotalTime>
  <Words>3707</Words>
  <Application>Microsoft Office PowerPoint</Application>
  <PresentationFormat>宽屏</PresentationFormat>
  <Paragraphs>213</Paragraphs>
  <Slides>47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47</vt:i4>
      </vt:variant>
    </vt:vector>
  </HeadingPairs>
  <TitlesOfParts>
    <vt:vector size="57" baseType="lpstr">
      <vt:lpstr>等线</vt:lpstr>
      <vt:lpstr>黑体</vt:lpstr>
      <vt:lpstr>隶书</vt:lpstr>
      <vt:lpstr>微软雅黑</vt:lpstr>
      <vt:lpstr>微软雅黑 Light</vt:lpstr>
      <vt:lpstr>Arial</vt:lpstr>
      <vt:lpstr>Calibri</vt:lpstr>
      <vt:lpstr>Impact</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Roy Wang</dc:creator>
  <cp:lastModifiedBy>罗 鹏威</cp:lastModifiedBy>
  <cp:revision>74</cp:revision>
  <dcterms:created xsi:type="dcterms:W3CDTF">2015-12-23T13:23:36Z</dcterms:created>
  <dcterms:modified xsi:type="dcterms:W3CDTF">2019-04-11T07:50:15Z</dcterms:modified>
</cp:coreProperties>
</file>